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4"/>
  </p:notesMasterIdLst>
  <p:sldIdLst>
    <p:sldId id="256" r:id="rId5"/>
    <p:sldId id="260" r:id="rId6"/>
    <p:sldId id="317" r:id="rId7"/>
    <p:sldId id="272" r:id="rId8"/>
    <p:sldId id="270" r:id="rId9"/>
    <p:sldId id="274" r:id="rId10"/>
    <p:sldId id="266" r:id="rId11"/>
    <p:sldId id="362" r:id="rId12"/>
    <p:sldId id="273" r:id="rId13"/>
    <p:sldId id="267" r:id="rId14"/>
    <p:sldId id="348" r:id="rId15"/>
    <p:sldId id="374" r:id="rId16"/>
    <p:sldId id="278" r:id="rId17"/>
    <p:sldId id="277" r:id="rId18"/>
    <p:sldId id="280" r:id="rId19"/>
    <p:sldId id="350" r:id="rId20"/>
    <p:sldId id="345" r:id="rId21"/>
    <p:sldId id="281" r:id="rId22"/>
    <p:sldId id="340" r:id="rId23"/>
    <p:sldId id="343" r:id="rId24"/>
    <p:sldId id="332" r:id="rId25"/>
    <p:sldId id="319" r:id="rId26"/>
    <p:sldId id="333" r:id="rId27"/>
    <p:sldId id="334" r:id="rId28"/>
    <p:sldId id="342" r:id="rId29"/>
    <p:sldId id="344" r:id="rId30"/>
    <p:sldId id="335" r:id="rId31"/>
    <p:sldId id="268" r:id="rId32"/>
    <p:sldId id="378" r:id="rId33"/>
    <p:sldId id="398" r:id="rId34"/>
    <p:sldId id="382" r:id="rId35"/>
    <p:sldId id="379" r:id="rId36"/>
    <p:sldId id="383" r:id="rId37"/>
    <p:sldId id="380" r:id="rId38"/>
    <p:sldId id="384" r:id="rId39"/>
    <p:sldId id="385" r:id="rId40"/>
    <p:sldId id="386" r:id="rId41"/>
    <p:sldId id="399" r:id="rId42"/>
    <p:sldId id="389" r:id="rId43"/>
    <p:sldId id="390" r:id="rId44"/>
    <p:sldId id="391" r:id="rId45"/>
    <p:sldId id="392" r:id="rId46"/>
    <p:sldId id="393" r:id="rId47"/>
    <p:sldId id="394" r:id="rId48"/>
    <p:sldId id="395" r:id="rId49"/>
    <p:sldId id="396" r:id="rId50"/>
    <p:sldId id="257" r:id="rId51"/>
    <p:sldId id="316" r:id="rId52"/>
    <p:sldId id="356" r:id="rId5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89B"/>
    <a:srgbClr val="002D73"/>
    <a:srgbClr val="C4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26FC9-8D64-A622-003B-BFA71D3695E7}" v="6" dt="2024-03-26T00:08:41.024"/>
    <p1510:client id="{6ADD76E6-5BCC-4038-A44E-F434AB00E5ED}" v="938" dt="2024-03-26T23:12:16.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8"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1"/>
              <a:t>Riverside County</a:t>
            </a:r>
            <a:r>
              <a:rPr lang="en-US" sz="3200" b="1" baseline="0"/>
              <a:t> Active </a:t>
            </a:r>
            <a:r>
              <a:rPr lang="en-US" sz="3200" b="1"/>
              <a:t>TB Data</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2"/>
          <c:tx>
            <c:v>Riverside</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2"/>
              <c:layout>
                <c:manualLayout>
                  <c:x val="-1.3888779527559056E-2"/>
                  <c:y val="-2.8753867827224531E-2"/>
                </c:manualLayout>
              </c:layout>
              <c:showLegendKey val="0"/>
              <c:showVal val="1"/>
              <c:showCatName val="0"/>
              <c:showSerName val="0"/>
              <c:showPercent val="0"/>
              <c:showBubbleSize val="0"/>
              <c:extLst>
                <c:ext xmlns:c15="http://schemas.microsoft.com/office/drawing/2012/chart" uri="{CE6537A1-D6FC-4f65-9D91-7224C49458BB}">
                  <c15:layout>
                    <c:manualLayout>
                      <c:w val="6.699999999999999E-2"/>
                      <c:h val="4.4680636965107788E-2"/>
                    </c:manualLayout>
                  </c15:layout>
                </c:ext>
                <c:ext xmlns:c16="http://schemas.microsoft.com/office/drawing/2014/chart" uri="{C3380CC4-5D6E-409C-BE32-E72D297353CC}">
                  <c16:uniqueId val="{00000000-0B7A-4723-8558-911121A39AFD}"/>
                </c:ext>
              </c:extLst>
            </c:dLbl>
            <c:dLbl>
              <c:idx val="4"/>
              <c:layout>
                <c:manualLayout>
                  <c:x val="2.9557116116234981E-8"/>
                  <c:y val="2.5974025974025976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1576576576576568E-2"/>
                      <c:h val="7.6738816738816745E-2"/>
                    </c:manualLayout>
                  </c15:layout>
                </c:ext>
                <c:ext xmlns:c16="http://schemas.microsoft.com/office/drawing/2014/chart" uri="{C3380CC4-5D6E-409C-BE32-E72D297353CC}">
                  <c16:uniqueId val="{00000006-0B7A-4723-8558-911121A39AFD}"/>
                </c:ext>
              </c:extLst>
            </c:dLbl>
            <c:dLbl>
              <c:idx val="8"/>
              <c:layout>
                <c:manualLayout>
                  <c:x val="-1.8018018018018018E-2"/>
                  <c:y val="-6.0606060606060608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7072072072072075E-2"/>
                      <c:h val="9.2611832611832631E-2"/>
                    </c:manualLayout>
                  </c15:layout>
                </c:ext>
                <c:ext xmlns:c16="http://schemas.microsoft.com/office/drawing/2014/chart" uri="{C3380CC4-5D6E-409C-BE32-E72D297353CC}">
                  <c16:uniqueId val="{00000005-0B7A-4723-8558-911121A39AFD}"/>
                </c:ext>
              </c:extLst>
            </c:dLbl>
            <c:dLbl>
              <c:idx val="9"/>
              <c:layout>
                <c:manualLayout>
                  <c:x val="-1.9444335083114609E-2"/>
                  <c:y val="-2.8753867827224472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1444444444444433E-2"/>
                      <c:h val="7.3434630575331422E-2"/>
                    </c:manualLayout>
                  </c15:layout>
                </c:ext>
                <c:ext xmlns:c16="http://schemas.microsoft.com/office/drawing/2014/chart" uri="{C3380CC4-5D6E-409C-BE32-E72D297353CC}">
                  <c16:uniqueId val="{00000001-0B7A-4723-8558-911121A39AFD}"/>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Sheet1!$B$8:$B$18</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Sheet1!$C$8:$C$18</c:f>
              <c:numCache>
                <c:formatCode>##0</c:formatCode>
                <c:ptCount val="11"/>
                <c:pt idx="0">
                  <c:v>54</c:v>
                </c:pt>
                <c:pt idx="1">
                  <c:v>65</c:v>
                </c:pt>
                <c:pt idx="2">
                  <c:v>52</c:v>
                </c:pt>
                <c:pt idx="3">
                  <c:v>51</c:v>
                </c:pt>
                <c:pt idx="4">
                  <c:v>60</c:v>
                </c:pt>
                <c:pt idx="5">
                  <c:v>65</c:v>
                </c:pt>
                <c:pt idx="6">
                  <c:v>77</c:v>
                </c:pt>
                <c:pt idx="7">
                  <c:v>45</c:v>
                </c:pt>
                <c:pt idx="8">
                  <c:v>66</c:v>
                </c:pt>
                <c:pt idx="9">
                  <c:v>62</c:v>
                </c:pt>
                <c:pt idx="10">
                  <c:v>61</c:v>
                </c:pt>
              </c:numCache>
            </c:numRef>
          </c:val>
          <c:smooth val="0"/>
          <c:extLst>
            <c:ext xmlns:c16="http://schemas.microsoft.com/office/drawing/2014/chart" uri="{C3380CC4-5D6E-409C-BE32-E72D297353CC}">
              <c16:uniqueId val="{00000002-0B7A-4723-8558-911121A39AFD}"/>
            </c:ext>
          </c:extLst>
        </c:ser>
        <c:dLbls>
          <c:showLegendKey val="0"/>
          <c:showVal val="0"/>
          <c:showCatName val="0"/>
          <c:showSerName val="0"/>
          <c:showPercent val="0"/>
          <c:showBubbleSize val="0"/>
        </c:dLbls>
        <c:marker val="1"/>
        <c:smooth val="0"/>
        <c:axId val="1412880255"/>
        <c:axId val="1412885535"/>
        <c:extLst>
          <c:ext xmlns:c15="http://schemas.microsoft.com/office/drawing/2012/chart" uri="{02D57815-91ED-43cb-92C2-25804820EDAC}">
            <c15:filteredLineSeries>
              <c15:ser>
                <c:idx val="0"/>
                <c:order val="0"/>
                <c:tx>
                  <c:strRef>
                    <c:extLst>
                      <c:ext uri="{02D57815-91ED-43cb-92C2-25804820EDAC}">
                        <c15:formulaRef>
                          <c15:sqref>Sheet1!$B$7</c15:sqref>
                        </c15:formulaRef>
                      </c:ext>
                    </c:extLst>
                    <c:strCache>
                      <c:ptCount val="1"/>
                      <c:pt idx="0">
                        <c:v>Year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Sheet1!$B$8:$B$18</c15:sqref>
                        </c15:formulaRef>
                      </c:ext>
                    </c:extLst>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extLst>
                      <c:ext uri="{02D57815-91ED-43cb-92C2-25804820EDAC}">
                        <c15:formulaRef>
                          <c15:sqref>Sheet1!$B$8:$B$18</c15:sqref>
                        </c15:formulaRef>
                      </c:ext>
                    </c:extLst>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val>
                <c:smooth val="0"/>
                <c:extLst>
                  <c:ext xmlns:c16="http://schemas.microsoft.com/office/drawing/2014/chart" uri="{C3380CC4-5D6E-409C-BE32-E72D297353CC}">
                    <c16:uniqueId val="{00000003-0B7A-4723-8558-911121A39AFD}"/>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Sheet1!$D$7</c15:sqref>
                        </c15:formulaRef>
                      </c:ext>
                    </c:extLst>
                    <c:strCache>
                      <c:ptCount val="1"/>
                      <c:pt idx="0">
                        <c:v>California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Sheet1!$B$8:$B$18</c15:sqref>
                        </c15:formulaRef>
                      </c:ext>
                    </c:extLst>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extLst xmlns:c15="http://schemas.microsoft.com/office/drawing/2012/chart">
                      <c:ext xmlns:c15="http://schemas.microsoft.com/office/drawing/2012/chart" uri="{02D57815-91ED-43cb-92C2-25804820EDAC}">
                        <c15:formulaRef>
                          <c15:sqref>Sheet1!$D$8:$D$18</c15:sqref>
                        </c15:formulaRef>
                      </c:ext>
                    </c:extLst>
                    <c:numCache>
                      <c:formatCode>##0</c:formatCode>
                      <c:ptCount val="11"/>
                      <c:pt idx="0">
                        <c:v>2162</c:v>
                      </c:pt>
                      <c:pt idx="1">
                        <c:v>2130</c:v>
                      </c:pt>
                      <c:pt idx="2">
                        <c:v>2131</c:v>
                      </c:pt>
                      <c:pt idx="3">
                        <c:v>2059</c:v>
                      </c:pt>
                      <c:pt idx="4">
                        <c:v>2057</c:v>
                      </c:pt>
                      <c:pt idx="5">
                        <c:v>2096</c:v>
                      </c:pt>
                      <c:pt idx="6">
                        <c:v>2110</c:v>
                      </c:pt>
                      <c:pt idx="7">
                        <c:v>1704</c:v>
                      </c:pt>
                      <c:pt idx="8">
                        <c:v>1749</c:v>
                      </c:pt>
                      <c:pt idx="9">
                        <c:v>1848</c:v>
                      </c:pt>
                    </c:numCache>
                  </c:numRef>
                </c:val>
                <c:smooth val="0"/>
                <c:extLst xmlns:c15="http://schemas.microsoft.com/office/drawing/2012/chart">
                  <c:ext xmlns:c16="http://schemas.microsoft.com/office/drawing/2014/chart" uri="{C3380CC4-5D6E-409C-BE32-E72D297353CC}">
                    <c16:uniqueId val="{00000004-0B7A-4723-8558-911121A39AFD}"/>
                  </c:ext>
                </c:extLst>
              </c15:ser>
            </c15:filteredLineSeries>
          </c:ext>
        </c:extLst>
      </c:lineChart>
      <c:catAx>
        <c:axId val="141288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412885535"/>
        <c:crosses val="autoZero"/>
        <c:auto val="1"/>
        <c:lblAlgn val="ctr"/>
        <c:lblOffset val="100"/>
        <c:noMultiLvlLbl val="0"/>
      </c:catAx>
      <c:valAx>
        <c:axId val="1412885535"/>
        <c:scaling>
          <c:orientation val="minMax"/>
          <c:max val="80"/>
          <c:min val="3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41288025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D5298-5C67-4580-AC0C-E5434E6D836B}"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A9577-339E-4DC4-B9E3-DC86EDF5B34F}" type="slidenum">
              <a:rPr lang="en-US" smtClean="0"/>
              <a:t>‹#›</a:t>
            </a:fld>
            <a:endParaRPr lang="en-US"/>
          </a:p>
        </p:txBody>
      </p:sp>
    </p:spTree>
    <p:extLst>
      <p:ext uri="{BB962C8B-B14F-4D97-AF65-F5344CB8AC3E}">
        <p14:creationId xmlns:p14="http://schemas.microsoft.com/office/powerpoint/2010/main" val="375506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nature.com/articles/s41467-019-11664-1.pdf" TargetMode="External"/><Relationship Id="rId13" Type="http://schemas.openxmlformats.org/officeDocument/2006/relationships/hyperlink" Target="https://www.who.int/news-room/fact-sheets/detail/tuberculosis" TargetMode="External"/><Relationship Id="rId18" Type="http://schemas.openxmlformats.org/officeDocument/2006/relationships/hyperlink" Target="https://www.who.int/news/item/27-10-2022-tuberculosis-deaths-and-disease-increase-during-the-covid-19-pandemic" TargetMode="External"/><Relationship Id="rId3" Type="http://schemas.openxmlformats.org/officeDocument/2006/relationships/hyperlink" Target="https://www.cdc.gov/tb/statistics/default.htm" TargetMode="External"/><Relationship Id="rId7" Type="http://schemas.openxmlformats.org/officeDocument/2006/relationships/hyperlink" Target="https://www.thelancet.com/pdfs/journals/lancet/PIIS0140-6736%2816%2900165-3.pdf" TargetMode="External"/><Relationship Id="rId12" Type="http://schemas.openxmlformats.org/officeDocument/2006/relationships/hyperlink" Target="https://www.who.int/publications-detail-redirect/9789240083851" TargetMode="External"/><Relationship Id="rId17" Type="http://schemas.openxmlformats.org/officeDocument/2006/relationships/hyperlink" Target="https://www.eatg.org/hiv-news/global-tb-report-2022-tb-deaths-and-disease-increase-during-the-covid-19-pandemic/" TargetMode="External"/><Relationship Id="rId2" Type="http://schemas.openxmlformats.org/officeDocument/2006/relationships/slide" Target="../slides/slide5.xml"/><Relationship Id="rId16" Type="http://schemas.openxmlformats.org/officeDocument/2006/relationships/hyperlink" Target="https://www.statista.com/chart/31215/worldwide-number-of-deaths-caused-by-tuberculosis/" TargetMode="External"/><Relationship Id="rId20" Type="http://schemas.openxmlformats.org/officeDocument/2006/relationships/hyperlink" Target="https://www.cdph.ca.gov/Programs/CID/DCDC/CDPH%20Document%20Library/TBCB-TB-Snapshot-2022.pdf" TargetMode="External"/><Relationship Id="rId1" Type="http://schemas.openxmlformats.org/officeDocument/2006/relationships/notesMaster" Target="../notesMasters/notesMaster1.xml"/><Relationship Id="rId6" Type="http://schemas.openxmlformats.org/officeDocument/2006/relationships/hyperlink" Target="https://www.cdc.gov/tb/publications/factsheets/general/ltbiandactivetb.htm" TargetMode="External"/><Relationship Id="rId11" Type="http://schemas.openxmlformats.org/officeDocument/2006/relationships/hyperlink" Target="https://www.who.int/teams/global-tuberculosis-programme/tb-reports/global-tuberculosis-report-2022" TargetMode="External"/><Relationship Id="rId5" Type="http://schemas.openxmlformats.org/officeDocument/2006/relationships/hyperlink" Target="https://www.cdc.gov/mmwr/volumes/72/wr/mm7212a1.htm" TargetMode="External"/><Relationship Id="rId15" Type="http://schemas.openxmlformats.org/officeDocument/2006/relationships/hyperlink" Target="https://www.who.int/publications/m/item/global-tuberculosis-report-2022-factsheet" TargetMode="External"/><Relationship Id="rId10" Type="http://schemas.openxmlformats.org/officeDocument/2006/relationships/hyperlink" Target="https://www.currytbcenter.ucsf.edu/sites/default/files/2023-06/SG3_2022_Chapter1_EpiBackground.pdf" TargetMode="External"/><Relationship Id="rId19" Type="http://schemas.openxmlformats.org/officeDocument/2006/relationships/hyperlink" Target="https://www.cdph.ca.gov/Programs/CID/DCDC/Pages/TB-in-California-2022-Snapshot.aspx" TargetMode="External"/><Relationship Id="rId4" Type="http://schemas.openxmlformats.org/officeDocument/2006/relationships/hyperlink" Target="https://www.cdc.gov/tb/statistics/reports/2022/national_data.htm" TargetMode="External"/><Relationship Id="rId9" Type="http://schemas.openxmlformats.org/officeDocument/2006/relationships/hyperlink" Target="https://www.cdc.gov/mmwr/volumes/72/wr/pdfs/mm7235a4-H.pdf" TargetMode="External"/><Relationship Id="rId14" Type="http://schemas.openxmlformats.org/officeDocument/2006/relationships/hyperlink" Target="https://www.cdc.gov/globalhivtb/who-we-are/about-us/globaltb/globaltb.htm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ph.ca.gov/Programs/OPA/Pages/CAHAN/Substantial-Increase-in-Tuberculosis-in-California-Recommendations-for-California-Healthcare-Providers.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9A9577-339E-4DC4-B9E3-DC86EDF5B34F}" type="slidenum">
              <a:rPr lang="en-US" smtClean="0"/>
              <a:t>2</a:t>
            </a:fld>
            <a:endParaRPr lang="en-US"/>
          </a:p>
        </p:txBody>
      </p:sp>
    </p:spTree>
    <p:extLst>
      <p:ext uri="{BB962C8B-B14F-4D97-AF65-F5344CB8AC3E}">
        <p14:creationId xmlns:p14="http://schemas.microsoft.com/office/powerpoint/2010/main" val="4064378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3778F-67B7-79FC-7604-187F39BF3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5676E-A0AA-5F47-E701-53053E112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C1591-373C-1C29-D98B-6602A4EEE2AD}"/>
              </a:ext>
            </a:extLst>
          </p:cNvPr>
          <p:cNvSpPr>
            <a:spLocks noGrp="1"/>
          </p:cNvSpPr>
          <p:nvPr>
            <p:ph type="body" idx="1"/>
          </p:nvPr>
        </p:nvSpPr>
        <p:spPr/>
        <p:txBody>
          <a:bodyPr/>
          <a:lstStyle/>
          <a:p>
            <a:pPr marL="0" marR="0" algn="l">
              <a:spcBef>
                <a:spcPts val="0"/>
              </a:spcBef>
              <a:spcAft>
                <a:spcPts val="0"/>
              </a:spcAft>
            </a:pPr>
            <a:r>
              <a:rPr lang="en-US" sz="1800" b="0" i="0">
                <a:solidFill>
                  <a:srgbClr val="000000"/>
                </a:solidFill>
                <a:effectLst/>
                <a:latin typeface="Calibri" panose="020F0502020204030204" pitchFamily="34" charset="0"/>
              </a:rPr>
              <a:t>https://www.uspreventiveservicestaskforce.org/uspstf/recommendation/latent-tuberculosis-infection-screening</a:t>
            </a:r>
          </a:p>
          <a:p>
            <a:pPr marL="0" marR="0" algn="l">
              <a:spcBef>
                <a:spcPts val="0"/>
              </a:spcBef>
              <a:spcAft>
                <a:spcPts val="0"/>
              </a:spcAft>
            </a:pPr>
            <a:r>
              <a:rPr lang="en-US" sz="1800" b="0" i="0">
                <a:solidFill>
                  <a:srgbClr val="000000"/>
                </a:solidFill>
                <a:effectLst/>
                <a:latin typeface="Calibri" panose="020F0502020204030204" pitchFamily="34" charset="0"/>
              </a:rPr>
              <a:t>https://www.cdph.ca.gov/Programs/CID/DCDC/CDPH%20Document%20Library/TBCB-FAQ-on-USPSTF-Recommendation-on-LTBI.pdf</a:t>
            </a:r>
          </a:p>
          <a:p>
            <a:pPr marL="0" marR="0" algn="l">
              <a:spcBef>
                <a:spcPts val="0"/>
              </a:spcBef>
              <a:spcAft>
                <a:spcPts val="0"/>
              </a:spcAft>
            </a:pPr>
            <a:endParaRPr lang="en-US" sz="1800" b="0" i="0">
              <a:solidFill>
                <a:srgbClr val="000000"/>
              </a:solidFill>
              <a:effectLst/>
              <a:latin typeface="Calibri" panose="020F0502020204030204" pitchFamily="34" charset="0"/>
            </a:endParaRPr>
          </a:p>
          <a:p>
            <a:pPr marL="0" marR="0" algn="l">
              <a:spcBef>
                <a:spcPts val="0"/>
              </a:spcBef>
              <a:spcAft>
                <a:spcPts val="0"/>
              </a:spcAft>
            </a:pPr>
            <a:r>
              <a:rPr lang="en-US" sz="1800" b="0" i="0">
                <a:solidFill>
                  <a:srgbClr val="000000"/>
                </a:solidFill>
                <a:effectLst/>
                <a:latin typeface="Calibri" panose="020F0502020204030204" pitchFamily="34" charset="0"/>
              </a:rPr>
              <a:t>https://www.uspreventiveservicestaskforce.org/uspstf/recommendation/latent-tuberculosis-infection-screening</a:t>
            </a:r>
          </a:p>
          <a:p>
            <a:pPr marL="0" marR="0" algn="l">
              <a:spcBef>
                <a:spcPts val="0"/>
              </a:spcBef>
              <a:spcAft>
                <a:spcPts val="0"/>
              </a:spcAft>
            </a:pPr>
            <a:r>
              <a:rPr lang="en-US" sz="1800" b="0" i="0">
                <a:solidFill>
                  <a:srgbClr val="000000"/>
                </a:solidFill>
                <a:effectLst/>
                <a:latin typeface="Calibri" panose="020F0502020204030204" pitchFamily="34" charset="0"/>
              </a:rPr>
              <a:t>https://www.cdph.ca.gov/Programs/CID/DCDC/CDPH%20Document%20Library/TBCB-FAQ-on-USPSTF-Recommendation-on-LTBI.pdf</a:t>
            </a:r>
          </a:p>
          <a:p>
            <a:pPr marL="0" marR="0" algn="l">
              <a:spcBef>
                <a:spcPts val="0"/>
              </a:spcBef>
              <a:spcAft>
                <a:spcPts val="0"/>
              </a:spcAft>
            </a:pPr>
            <a:endParaRPr lang="en-US" sz="1800" b="0" i="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A145A90A-9497-D402-B059-3FB18D05031D}"/>
              </a:ext>
            </a:extLst>
          </p:cNvPr>
          <p:cNvSpPr>
            <a:spLocks noGrp="1"/>
          </p:cNvSpPr>
          <p:nvPr>
            <p:ph type="sldNum" sz="quarter" idx="5"/>
          </p:nvPr>
        </p:nvSpPr>
        <p:spPr/>
        <p:txBody>
          <a:bodyPr/>
          <a:lstStyle/>
          <a:p>
            <a:fld id="{259A9577-339E-4DC4-B9E3-DC86EDF5B34F}" type="slidenum">
              <a:rPr lang="en-US" smtClean="0"/>
              <a:t>13</a:t>
            </a:fld>
            <a:endParaRPr lang="en-US"/>
          </a:p>
        </p:txBody>
      </p:sp>
    </p:spTree>
    <p:extLst>
      <p:ext uri="{BB962C8B-B14F-4D97-AF65-F5344CB8AC3E}">
        <p14:creationId xmlns:p14="http://schemas.microsoft.com/office/powerpoint/2010/main" val="2348315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982BD-D8C9-E474-FFC4-3BFEA3ECA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0D5B2-880C-0B57-D8BE-9F962DD9B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C4A9D-E764-7BEB-EA1B-C22001A8140A}"/>
              </a:ext>
            </a:extLst>
          </p:cNvPr>
          <p:cNvSpPr>
            <a:spLocks noGrp="1"/>
          </p:cNvSpPr>
          <p:nvPr>
            <p:ph type="body" idx="1"/>
          </p:nvPr>
        </p:nvSpPr>
        <p:spPr/>
        <p:txBody>
          <a:bodyPr/>
          <a:lstStyle/>
          <a:p>
            <a:pPr marL="0" marR="0" algn="l">
              <a:spcBef>
                <a:spcPts val="0"/>
              </a:spcBef>
              <a:spcAft>
                <a:spcPts val="0"/>
              </a:spcAft>
            </a:pPr>
            <a:r>
              <a:rPr lang="en-US" sz="1800" b="0" i="0">
                <a:solidFill>
                  <a:srgbClr val="000000"/>
                </a:solidFill>
                <a:effectLst/>
                <a:latin typeface="Calibri" panose="020F0502020204030204" pitchFamily="34" charset="0"/>
              </a:rPr>
              <a:t>https://www.uspreventiveservicestaskforce.org/uspstf/recommendation/latent-tuberculosis-infection-screening</a:t>
            </a:r>
          </a:p>
          <a:p>
            <a:pPr marL="0" marR="0" algn="l">
              <a:spcBef>
                <a:spcPts val="0"/>
              </a:spcBef>
              <a:spcAft>
                <a:spcPts val="0"/>
              </a:spcAft>
            </a:pPr>
            <a:r>
              <a:rPr lang="en-US" sz="1800" b="0" i="0">
                <a:solidFill>
                  <a:srgbClr val="000000"/>
                </a:solidFill>
                <a:effectLst/>
                <a:latin typeface="Calibri" panose="020F0502020204030204" pitchFamily="34" charset="0"/>
              </a:rPr>
              <a:t>https://www.cdph.ca.gov/Programs/CID/DCDC/CDPH%20Document%20Library/TBCB-FAQ-on-USPSTF-Recommendation-on-LTBI.pdf</a:t>
            </a:r>
          </a:p>
        </p:txBody>
      </p:sp>
      <p:sp>
        <p:nvSpPr>
          <p:cNvPr id="4" name="Slide Number Placeholder 3">
            <a:extLst>
              <a:ext uri="{FF2B5EF4-FFF2-40B4-BE49-F238E27FC236}">
                <a16:creationId xmlns:a16="http://schemas.microsoft.com/office/drawing/2014/main" id="{00A6025B-69BD-24E2-86D6-2B71515868A2}"/>
              </a:ext>
            </a:extLst>
          </p:cNvPr>
          <p:cNvSpPr>
            <a:spLocks noGrp="1"/>
          </p:cNvSpPr>
          <p:nvPr>
            <p:ph type="sldNum" sz="quarter" idx="5"/>
          </p:nvPr>
        </p:nvSpPr>
        <p:spPr/>
        <p:txBody>
          <a:bodyPr/>
          <a:lstStyle/>
          <a:p>
            <a:fld id="{259A9577-339E-4DC4-B9E3-DC86EDF5B34F}" type="slidenum">
              <a:rPr lang="en-US" smtClean="0"/>
              <a:t>14</a:t>
            </a:fld>
            <a:endParaRPr lang="en-US"/>
          </a:p>
        </p:txBody>
      </p:sp>
    </p:spTree>
    <p:extLst>
      <p:ext uri="{BB962C8B-B14F-4D97-AF65-F5344CB8AC3E}">
        <p14:creationId xmlns:p14="http://schemas.microsoft.com/office/powerpoint/2010/main" val="316853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688DD-9A8B-D41D-A687-4D3403C0F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0D7B0-B64A-A04A-C5DC-72BA27702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5DABF-6A35-34B8-F93A-A64CCBB2B33C}"/>
              </a:ext>
            </a:extLst>
          </p:cNvPr>
          <p:cNvSpPr>
            <a:spLocks noGrp="1"/>
          </p:cNvSpPr>
          <p:nvPr>
            <p:ph type="body" idx="1"/>
          </p:nvPr>
        </p:nvSpPr>
        <p:spPr/>
        <p:txBody>
          <a:bodyPr/>
          <a:lstStyle/>
          <a:p>
            <a:pPr marL="0" marR="0" algn="l">
              <a:spcBef>
                <a:spcPts val="0"/>
              </a:spcBef>
              <a:spcAft>
                <a:spcPts val="0"/>
              </a:spcAft>
            </a:pPr>
            <a:r>
              <a:rPr lang="en-US" sz="1800" b="0" i="0">
                <a:solidFill>
                  <a:srgbClr val="000000"/>
                </a:solidFill>
                <a:effectLst/>
                <a:latin typeface="Calibri" panose="020F0502020204030204" pitchFamily="34" charset="0"/>
              </a:rPr>
              <a:t>https://www.uspreventiveservicestaskforce.org/uspstf/recommendation/latent-tuberculosis-infection-screening</a:t>
            </a:r>
          </a:p>
          <a:p>
            <a:pPr marL="0" marR="0" algn="l">
              <a:spcBef>
                <a:spcPts val="0"/>
              </a:spcBef>
              <a:spcAft>
                <a:spcPts val="0"/>
              </a:spcAft>
            </a:pPr>
            <a:r>
              <a:rPr lang="en-US" sz="1800" b="0" i="0">
                <a:solidFill>
                  <a:srgbClr val="000000"/>
                </a:solidFill>
                <a:effectLst/>
                <a:latin typeface="Calibri" panose="020F0502020204030204" pitchFamily="34" charset="0"/>
              </a:rPr>
              <a:t>https://www.cdph.ca.gov/Programs/CID/DCDC/CDPH%20Document%20Library/TBCB-FAQ-on-USPSTF-Recommendation-on-LTBI.pdf</a:t>
            </a:r>
          </a:p>
        </p:txBody>
      </p:sp>
      <p:sp>
        <p:nvSpPr>
          <p:cNvPr id="4" name="Slide Number Placeholder 3">
            <a:extLst>
              <a:ext uri="{FF2B5EF4-FFF2-40B4-BE49-F238E27FC236}">
                <a16:creationId xmlns:a16="http://schemas.microsoft.com/office/drawing/2014/main" id="{484D45DC-7FCB-02EF-EAB2-B313706668D8}"/>
              </a:ext>
            </a:extLst>
          </p:cNvPr>
          <p:cNvSpPr>
            <a:spLocks noGrp="1"/>
          </p:cNvSpPr>
          <p:nvPr>
            <p:ph type="sldNum" sz="quarter" idx="5"/>
          </p:nvPr>
        </p:nvSpPr>
        <p:spPr/>
        <p:txBody>
          <a:bodyPr/>
          <a:lstStyle/>
          <a:p>
            <a:fld id="{259A9577-339E-4DC4-B9E3-DC86EDF5B34F}" type="slidenum">
              <a:rPr lang="en-US" smtClean="0"/>
              <a:t>15</a:t>
            </a:fld>
            <a:endParaRPr lang="en-US"/>
          </a:p>
        </p:txBody>
      </p:sp>
    </p:spTree>
    <p:extLst>
      <p:ext uri="{BB962C8B-B14F-4D97-AF65-F5344CB8AC3E}">
        <p14:creationId xmlns:p14="http://schemas.microsoft.com/office/powerpoint/2010/main" val="4177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24A0A-EBE4-88F5-D0FC-CD75E6C6A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48956-9E12-4AA3-1851-EBBFB3CF09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CC67C-90D1-FD56-D82A-2BB5855E7C3A}"/>
              </a:ext>
            </a:extLst>
          </p:cNvPr>
          <p:cNvSpPr>
            <a:spLocks noGrp="1"/>
          </p:cNvSpPr>
          <p:nvPr>
            <p:ph type="body" idx="1"/>
          </p:nvPr>
        </p:nvSpPr>
        <p:spPr/>
        <p:txBody>
          <a:bodyPr/>
          <a:lstStyle/>
          <a:p>
            <a:pPr marL="0" marR="0" algn="l">
              <a:spcBef>
                <a:spcPts val="0"/>
              </a:spcBef>
              <a:spcAft>
                <a:spcPts val="0"/>
              </a:spcAft>
            </a:pPr>
            <a:r>
              <a:rPr lang="en-US" sz="3200" kern="1200" spc="300">
                <a:solidFill>
                  <a:srgbClr val="666666"/>
                </a:solidFill>
                <a:latin typeface="Times New Roman"/>
                <a:ea typeface="+mn-ea"/>
                <a:cs typeface="Times New Roman"/>
              </a:rPr>
              <a:t>(1) Tips for Treating Latent Including Window TB Infection in Children .... https://www.heartlandntbc.org/wp-content/uploads/2021/12/tip_for_treating_LTBI_in_children.pdf.</a:t>
            </a:r>
          </a:p>
          <a:p>
            <a:pPr marL="0" marR="0" algn="l">
              <a:spcBef>
                <a:spcPts val="0"/>
              </a:spcBef>
              <a:spcAft>
                <a:spcPts val="0"/>
              </a:spcAft>
            </a:pPr>
            <a:r>
              <a:rPr lang="en-US" sz="3200" kern="1200" spc="300">
                <a:solidFill>
                  <a:srgbClr val="666666"/>
                </a:solidFill>
                <a:latin typeface="Times New Roman"/>
                <a:ea typeface="+mn-ea"/>
                <a:cs typeface="Times New Roman"/>
              </a:rPr>
              <a:t>(2) McSherry Window Prophylaxis - globaltb.njms.rutgers.edu. https://globaltb.njms.rutgers.edu/2018/PA%20TB%20Update/Handouts/McSherry_Window%20Prophylaxis.pdf.</a:t>
            </a:r>
          </a:p>
          <a:p>
            <a:pPr marL="0" marR="0" algn="l">
              <a:spcBef>
                <a:spcPts val="0"/>
              </a:spcBef>
              <a:spcAft>
                <a:spcPts val="0"/>
              </a:spcAft>
            </a:pPr>
            <a:r>
              <a:rPr lang="en-US" sz="3200" kern="1200" spc="300">
                <a:solidFill>
                  <a:srgbClr val="666666"/>
                </a:solidFill>
                <a:latin typeface="Times New Roman"/>
                <a:ea typeface="+mn-ea"/>
                <a:cs typeface="Times New Roman"/>
              </a:rPr>
              <a:t>(3) Window Period Prophylaxis for Children Exposed to Tuberculosis, Houston .... https://wwwnc.cdc.gov/eid/article/25/3/18-1596_article.</a:t>
            </a:r>
          </a:p>
          <a:p>
            <a:pPr marL="0" marR="0" algn="l">
              <a:spcBef>
                <a:spcPts val="0"/>
              </a:spcBef>
              <a:spcAft>
                <a:spcPts val="0"/>
              </a:spcAft>
            </a:pPr>
            <a:r>
              <a:rPr lang="en-US" sz="3200" kern="1200" spc="300">
                <a:solidFill>
                  <a:srgbClr val="666666"/>
                </a:solidFill>
                <a:latin typeface="Times New Roman"/>
                <a:ea typeface="+mn-ea"/>
                <a:cs typeface="Times New Roman"/>
              </a:rPr>
              <a:t>(4) Treatment Regimens for Latent TB Infection | TB | CDC. https://www.cdc.gov/tb/topic/treatment/ltbi.htm.</a:t>
            </a:r>
          </a:p>
          <a:p>
            <a:pPr marL="0" marR="0" algn="l">
              <a:spcBef>
                <a:spcPts val="0"/>
              </a:spcBef>
              <a:spcAft>
                <a:spcPts val="0"/>
              </a:spcAft>
            </a:pPr>
            <a:r>
              <a:rPr lang="en-US" sz="3200" kern="1200" spc="300">
                <a:solidFill>
                  <a:srgbClr val="666666"/>
                </a:solidFill>
                <a:latin typeface="Times New Roman"/>
                <a:ea typeface="+mn-ea"/>
                <a:cs typeface="Times New Roman"/>
              </a:rPr>
              <a:t>(5) Provider Fact Sheet - San Bernardino County, California. https://bing.com/search?q=who+should+get+window+prophylaxis+using+INH.</a:t>
            </a:r>
          </a:p>
          <a:p>
            <a:pPr marL="0" marR="0" algn="l">
              <a:spcBef>
                <a:spcPts val="0"/>
              </a:spcBef>
              <a:spcAft>
                <a:spcPts val="0"/>
              </a:spcAft>
            </a:pPr>
            <a:r>
              <a:rPr lang="en-US" sz="3200" kern="1200" spc="300">
                <a:solidFill>
                  <a:srgbClr val="666666"/>
                </a:solidFill>
                <a:latin typeface="Times New Roman"/>
                <a:ea typeface="+mn-ea"/>
                <a:cs typeface="Times New Roman"/>
              </a:rPr>
              <a:t>(6) Provider Fact Sheet - San Bernardino County, California. https://www.sbcounty.gov/uploads/DPH/Documents/2021/10/providerfactsheet-window-prophylaxis.pdf.</a:t>
            </a:r>
          </a:p>
          <a:p>
            <a:pPr marL="0" marR="0" algn="l">
              <a:spcBef>
                <a:spcPts val="0"/>
              </a:spcBef>
              <a:spcAft>
                <a:spcPts val="0"/>
              </a:spcAft>
            </a:pPr>
            <a:r>
              <a:rPr lang="en-US" sz="3200" kern="1200" spc="300">
                <a:solidFill>
                  <a:srgbClr val="666666"/>
                </a:solidFill>
                <a:latin typeface="Times New Roman"/>
                <a:ea typeface="+mn-ea"/>
                <a:cs typeface="Times New Roman"/>
              </a:rPr>
              <a:t>(7) RECOMMENDED DRUG REGIMENS FOR LTBI TREATMENT. https://globaltb.njms.rutgers.edu/downloads/products/ltbidrugcard.pdf.</a:t>
            </a:r>
          </a:p>
          <a:p>
            <a:pPr marL="0" marR="0" algn="l">
              <a:spcBef>
                <a:spcPts val="0"/>
              </a:spcBef>
              <a:spcAft>
                <a:spcPts val="0"/>
              </a:spcAft>
            </a:pPr>
            <a:r>
              <a:rPr lang="en-US" sz="3200" kern="1200" spc="300">
                <a:solidFill>
                  <a:srgbClr val="666666"/>
                </a:solidFill>
                <a:latin typeface="Times New Roman"/>
                <a:ea typeface="+mn-ea"/>
                <a:cs typeface="Times New Roman"/>
              </a:rPr>
              <a:t>(8) Window Period Prophylaxis for Children Exposed to Tuberculosis, Houston .... https://bing.com/search?q=when+to+stop+window+prophylaxis+using+INH.</a:t>
            </a:r>
          </a:p>
          <a:p>
            <a:pPr marL="0" marR="0" algn="l">
              <a:spcBef>
                <a:spcPts val="0"/>
              </a:spcBef>
              <a:spcAft>
                <a:spcPts val="0"/>
              </a:spcAft>
            </a:pPr>
            <a:r>
              <a:rPr lang="en-US" sz="3200" kern="1200" spc="300">
                <a:solidFill>
                  <a:srgbClr val="666666"/>
                </a:solidFill>
                <a:latin typeface="Times New Roman"/>
                <a:ea typeface="+mn-ea"/>
                <a:cs typeface="Times New Roman"/>
              </a:rPr>
              <a:t>(9) Guidelines for the Treatment of Latent Tuberculosis Infection.... https://www.cdc.gov/mmwr/volumes/69/rr/rr6901a1.htm.</a:t>
            </a:r>
          </a:p>
          <a:p>
            <a:pPr marL="0" marR="0" algn="l">
              <a:spcBef>
                <a:spcPts val="0"/>
              </a:spcBef>
              <a:spcAft>
                <a:spcPts val="0"/>
              </a:spcAft>
            </a:pPr>
            <a:r>
              <a:rPr lang="en-US" sz="3200" kern="1200" spc="300">
                <a:solidFill>
                  <a:srgbClr val="666666"/>
                </a:solidFill>
                <a:latin typeface="Times New Roman"/>
                <a:ea typeface="+mn-ea"/>
                <a:cs typeface="Times New Roman"/>
              </a:rPr>
              <a:t>(10) Isoniazid (INH) for Latent TB Infection (LTBI) Treatment. https://www.cdph.ca.gov/Programs/CID/DCDC/CDPH%20Document%20Library/TBCB-INH-for-LTBI-Fact-Sheet.pdf.</a:t>
            </a:r>
          </a:p>
          <a:p>
            <a:pPr marL="0" marR="0" algn="l">
              <a:spcBef>
                <a:spcPts val="0"/>
              </a:spcBef>
              <a:spcAft>
                <a:spcPts val="0"/>
              </a:spcAft>
            </a:pPr>
            <a:r>
              <a:rPr lang="en-US" sz="3200" kern="1200" spc="300">
                <a:solidFill>
                  <a:srgbClr val="666666"/>
                </a:solidFill>
                <a:latin typeface="Times New Roman"/>
                <a:ea typeface="+mn-ea"/>
                <a:cs typeface="Times New Roman"/>
              </a:rPr>
              <a:t>(11) Latent TB Infection Treatment FAQs for Clinicians. https://www.cdc.gov/tb/education/FAQforProviders.htm.</a:t>
            </a:r>
          </a:p>
        </p:txBody>
      </p:sp>
      <p:sp>
        <p:nvSpPr>
          <p:cNvPr id="4" name="Slide Number Placeholder 3">
            <a:extLst>
              <a:ext uri="{FF2B5EF4-FFF2-40B4-BE49-F238E27FC236}">
                <a16:creationId xmlns:a16="http://schemas.microsoft.com/office/drawing/2014/main" id="{69DE3D52-9F0B-68D9-B137-BC7E330E0233}"/>
              </a:ext>
            </a:extLst>
          </p:cNvPr>
          <p:cNvSpPr>
            <a:spLocks noGrp="1"/>
          </p:cNvSpPr>
          <p:nvPr>
            <p:ph type="sldNum" sz="quarter" idx="5"/>
          </p:nvPr>
        </p:nvSpPr>
        <p:spPr/>
        <p:txBody>
          <a:bodyPr/>
          <a:lstStyle/>
          <a:p>
            <a:fld id="{259A9577-339E-4DC4-B9E3-DC86EDF5B34F}" type="slidenum">
              <a:rPr lang="en-US" smtClean="0"/>
              <a:t>17</a:t>
            </a:fld>
            <a:endParaRPr lang="en-US"/>
          </a:p>
        </p:txBody>
      </p:sp>
    </p:spTree>
    <p:extLst>
      <p:ext uri="{BB962C8B-B14F-4D97-AF65-F5344CB8AC3E}">
        <p14:creationId xmlns:p14="http://schemas.microsoft.com/office/powerpoint/2010/main" val="79638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982BD-D8C9-E474-FFC4-3BFEA3ECA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0D5B2-880C-0B57-D8BE-9F962DD9B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C4A9D-E764-7BEB-EA1B-C22001A8140A}"/>
              </a:ext>
            </a:extLst>
          </p:cNvPr>
          <p:cNvSpPr>
            <a:spLocks noGrp="1"/>
          </p:cNvSpPr>
          <p:nvPr>
            <p:ph type="body" idx="1"/>
          </p:nvPr>
        </p:nvSpPr>
        <p:spPr/>
        <p:txBody>
          <a:bodyPr/>
          <a:lstStyle/>
          <a:p>
            <a:pPr marL="0" marR="0" algn="l">
              <a:spcBef>
                <a:spcPts val="0"/>
              </a:spcBef>
              <a:spcAft>
                <a:spcPts val="0"/>
              </a:spcAft>
            </a:pPr>
            <a:endParaRPr lang="en-US" sz="1800" b="0" i="0">
              <a:solidFill>
                <a:srgbClr val="000000"/>
              </a:solidFill>
              <a:effectLst/>
              <a:latin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00A6025B-69BD-24E2-86D6-2B71515868A2}"/>
              </a:ext>
            </a:extLst>
          </p:cNvPr>
          <p:cNvSpPr>
            <a:spLocks noGrp="1"/>
          </p:cNvSpPr>
          <p:nvPr>
            <p:ph type="sldNum" sz="quarter" idx="5"/>
          </p:nvPr>
        </p:nvSpPr>
        <p:spPr/>
        <p:txBody>
          <a:bodyPr/>
          <a:lstStyle/>
          <a:p>
            <a:fld id="{259A9577-339E-4DC4-B9E3-DC86EDF5B34F}" type="slidenum">
              <a:rPr lang="en-US" smtClean="0"/>
              <a:t>18</a:t>
            </a:fld>
            <a:endParaRPr lang="en-US"/>
          </a:p>
        </p:txBody>
      </p:sp>
    </p:spTree>
    <p:extLst>
      <p:ext uri="{BB962C8B-B14F-4D97-AF65-F5344CB8AC3E}">
        <p14:creationId xmlns:p14="http://schemas.microsoft.com/office/powerpoint/2010/main" val="137370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69393-EBC9-3089-441F-7360FC953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A6867-84CB-B305-7A08-7A48E43C7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6AAFC-407C-5A2B-A08D-76F7B6193AE9}"/>
              </a:ext>
            </a:extLst>
          </p:cNvPr>
          <p:cNvSpPr>
            <a:spLocks noGrp="1"/>
          </p:cNvSpPr>
          <p:nvPr>
            <p:ph type="body" idx="1"/>
          </p:nvPr>
        </p:nvSpPr>
        <p:spPr/>
        <p:txBody>
          <a:bodyPr/>
          <a:lstStyle/>
          <a:p>
            <a:pPr marL="0" marR="0" algn="l">
              <a:spcBef>
                <a:spcPts val="0"/>
              </a:spcBef>
              <a:spcAft>
                <a:spcPts val="0"/>
              </a:spcAft>
            </a:pPr>
            <a:r>
              <a:rPr lang="en-US" sz="1800" b="0" i="0">
                <a:solidFill>
                  <a:srgbClr val="000000"/>
                </a:solidFill>
                <a:effectLst/>
                <a:latin typeface="Calibri" panose="020F0502020204030204" pitchFamily="34" charset="0"/>
              </a:rPr>
              <a:t>**Misdiagnosis of TB and Cancer**:</a:t>
            </a:r>
          </a:p>
          <a:p>
            <a:pPr marL="0" marR="0" algn="l">
              <a:spcBef>
                <a:spcPts val="0"/>
              </a:spcBef>
              <a:spcAft>
                <a:spcPts val="0"/>
              </a:spcAft>
            </a:pPr>
            <a:endParaRPr lang="en-US" sz="1800" b="0" i="0">
              <a:solidFill>
                <a:srgbClr val="000000"/>
              </a:solidFill>
              <a:effectLst/>
              <a:latin typeface="Calibri" panose="020F0502020204030204" pitchFamily="34" charset="0"/>
            </a:endParaRPr>
          </a:p>
          <a:p>
            <a:pPr marL="0" marR="0" algn="l">
              <a:spcBef>
                <a:spcPts val="0"/>
              </a:spcBef>
              <a:spcAft>
                <a:spcPts val="0"/>
              </a:spcAft>
            </a:pPr>
            <a:r>
              <a:rPr lang="en-US" sz="1800" b="0" i="0">
                <a:solidFill>
                  <a:srgbClr val="000000"/>
                </a:solidFill>
                <a:effectLst/>
                <a:latin typeface="Calibri" panose="020F0502020204030204" pitchFamily="34" charset="0"/>
              </a:rPr>
              <a:t>TB is often misdiagnosed as cancer due to false-positive positron emission tomography/computerized tomography (PET/CT) findings, an oncologic history, and elevated carbohydrate antigen 125 (CA 125) or carbohydrate antigen 19-9 (CA 19-9) levels². On the other hand, cancer is sometimes misdiagnosed as TB due to a history of TB, a positive tuberculin test, and a history of a rare cancer². Diseases most often initially misdiagnosed as TB include pneumonia and lung cancer[^10^].</a:t>
            </a:r>
          </a:p>
          <a:p>
            <a:pPr marL="0" marR="0" algn="l">
              <a:spcBef>
                <a:spcPts val="0"/>
              </a:spcBef>
              <a:spcAft>
                <a:spcPts val="0"/>
              </a:spcAft>
            </a:pPr>
            <a:endParaRPr lang="en-US" sz="1800" b="0" i="0">
              <a:solidFill>
                <a:srgbClr val="000000"/>
              </a:solidFill>
              <a:effectLst/>
              <a:latin typeface="Calibri" panose="020F0502020204030204" pitchFamily="34" charset="0"/>
            </a:endParaRPr>
          </a:p>
          <a:p>
            <a:pPr marL="0" marR="0" algn="l">
              <a:spcBef>
                <a:spcPts val="0"/>
              </a:spcBef>
              <a:spcAft>
                <a:spcPts val="0"/>
              </a:spcAft>
            </a:pPr>
            <a:r>
              <a:rPr lang="en-US" sz="1800" b="0" i="0">
                <a:solidFill>
                  <a:srgbClr val="000000"/>
                </a:solidFill>
                <a:effectLst/>
                <a:latin typeface="Calibri" panose="020F0502020204030204" pitchFamily="34" charset="0"/>
              </a:rPr>
              <a:t>**Index of Suspicion for TB**:</a:t>
            </a:r>
          </a:p>
          <a:p>
            <a:pPr marL="0" marR="0" algn="l">
              <a:spcBef>
                <a:spcPts val="0"/>
              </a:spcBef>
              <a:spcAft>
                <a:spcPts val="0"/>
              </a:spcAft>
            </a:pPr>
            <a:endParaRPr lang="en-US" sz="1800" b="0" i="0">
              <a:solidFill>
                <a:srgbClr val="000000"/>
              </a:solidFill>
              <a:effectLst/>
              <a:latin typeface="Calibri" panose="020F0502020204030204" pitchFamily="34" charset="0"/>
            </a:endParaRPr>
          </a:p>
          <a:p>
            <a:pPr marL="0" marR="0" algn="l">
              <a:spcBef>
                <a:spcPts val="0"/>
              </a:spcBef>
              <a:spcAft>
                <a:spcPts val="0"/>
              </a:spcAft>
            </a:pPr>
            <a:r>
              <a:rPr lang="en-US" sz="1800" b="0" i="0">
                <a:solidFill>
                  <a:srgbClr val="000000"/>
                </a:solidFill>
                <a:effectLst/>
                <a:latin typeface="Calibri" panose="020F0502020204030204" pitchFamily="34" charset="0"/>
              </a:rPr>
              <a:t>The index of suspicion for TB should be based on consideration of clinical and epidemiological risk factors, symptoms, physical examination findings (e.g., enlarged lymph nodes or other findings suggestive of possible extra-pulmonary involvement), and radiographic findings⁵. Strong clinical suspicion for TB is required in populations having constitutional symptoms defined as persistent unexplained fever documented for ≥2 weeks and/or unremitting cough for ≥2 weeks and/or unexplained documented loss of weight &gt;5% in the last 3 months despite adequate nutrition⁷.</a:t>
            </a:r>
          </a:p>
          <a:p>
            <a:pPr marL="0" marR="0" algn="l">
              <a:spcBef>
                <a:spcPts val="0"/>
              </a:spcBef>
              <a:spcAft>
                <a:spcPts val="0"/>
              </a:spcAft>
            </a:pPr>
            <a:endParaRPr lang="en-US" sz="1800" b="0" i="0">
              <a:solidFill>
                <a:srgbClr val="000000"/>
              </a:solidFill>
              <a:effectLst/>
              <a:latin typeface="Calibri" panose="020F0502020204030204" pitchFamily="34" charset="0"/>
            </a:endParaRPr>
          </a:p>
          <a:p>
            <a:pPr marL="0" marR="0" algn="l">
              <a:spcBef>
                <a:spcPts val="0"/>
              </a:spcBef>
              <a:spcAft>
                <a:spcPts val="0"/>
              </a:spcAft>
            </a:pPr>
            <a:r>
              <a:rPr lang="en-US" sz="1800" b="0" i="0">
                <a:solidFill>
                  <a:srgbClr val="000000"/>
                </a:solidFill>
                <a:effectLst/>
                <a:latin typeface="Calibri" panose="020F0502020204030204" pitchFamily="34" charset="0"/>
              </a:rPr>
              <a:t>**Note**: Clinicians should have a high index of suspicion</a:t>
            </a:r>
          </a:p>
          <a:p>
            <a:pPr marL="0" marR="0" algn="l">
              <a:spcBef>
                <a:spcPts val="0"/>
              </a:spcBef>
              <a:spcAft>
                <a:spcPts val="0"/>
              </a:spcAft>
            </a:pPr>
            <a:endParaRPr lang="en-US" sz="1800" b="0" i="0">
              <a:solidFill>
                <a:srgbClr val="000000"/>
              </a:solidFill>
              <a:effectLst/>
              <a:latin typeface="Calibri" panose="020F0502020204030204" pitchFamily="34" charset="0"/>
            </a:endParaRPr>
          </a:p>
          <a:p>
            <a:pPr marL="0" marR="0" algn="l">
              <a:spcBef>
                <a:spcPts val="0"/>
              </a:spcBef>
              <a:spcAft>
                <a:spcPts val="0"/>
              </a:spcAft>
            </a:pPr>
            <a:r>
              <a:rPr lang="en-US" sz="1800" b="0" i="0">
                <a:solidFill>
                  <a:srgbClr val="000000"/>
                </a:solidFill>
                <a:effectLst/>
                <a:latin typeface="Calibri" panose="020F0502020204030204" pitchFamily="34" charset="0"/>
              </a:rPr>
              <a:t>Source: </a:t>
            </a:r>
          </a:p>
          <a:p>
            <a:pPr marL="0" marR="0" algn="l">
              <a:spcBef>
                <a:spcPts val="0"/>
              </a:spcBef>
              <a:spcAft>
                <a:spcPts val="0"/>
              </a:spcAft>
            </a:pPr>
            <a:r>
              <a:rPr lang="en-US" sz="1800" b="0" i="0">
                <a:solidFill>
                  <a:srgbClr val="000000"/>
                </a:solidFill>
                <a:effectLst/>
                <a:latin typeface="Calibri" panose="020F0502020204030204" pitchFamily="34" charset="0"/>
              </a:rPr>
              <a:t>(1) Lung Cancer vs Tuberculosis: Key Differences Explained. https://brio-medical.com/lung-cancer-vs-tuberculosis/.</a:t>
            </a:r>
          </a:p>
          <a:p>
            <a:pPr marL="0" marR="0" algn="l">
              <a:spcBef>
                <a:spcPts val="0"/>
              </a:spcBef>
              <a:spcAft>
                <a:spcPts val="0"/>
              </a:spcAft>
            </a:pPr>
            <a:r>
              <a:rPr lang="en-US" sz="1800" b="0" i="0">
                <a:solidFill>
                  <a:srgbClr val="000000"/>
                </a:solidFill>
                <a:effectLst/>
                <a:latin typeface="Calibri" panose="020F0502020204030204" pitchFamily="34" charset="0"/>
              </a:rPr>
              <a:t>(2) Diagnosing Latent TB Infection &amp; TB Disease | TB | CDC. https://www.cdc.gov/tb/topic/testing/diagnosingltbi.htm.</a:t>
            </a:r>
          </a:p>
          <a:p>
            <a:pPr marL="0" marR="0" algn="l">
              <a:spcBef>
                <a:spcPts val="0"/>
              </a:spcBef>
              <a:spcAft>
                <a:spcPts val="0"/>
              </a:spcAft>
            </a:pPr>
            <a:r>
              <a:rPr lang="en-US" sz="1800" b="1" i="0">
                <a:solidFill>
                  <a:srgbClr val="000000"/>
                </a:solidFill>
                <a:effectLst/>
                <a:latin typeface="Calibri" panose="020F0502020204030204" pitchFamily="34" charset="0"/>
              </a:rPr>
              <a:t>(3) Frontiers | Cancer or Tuberculosis: A Comprehensive Review of the .... https://www.frontiersin.org/journals/oncology/articles/10.3389/fonc.2021.644150/full.</a:t>
            </a:r>
          </a:p>
          <a:p>
            <a:pPr marL="0" marR="0" algn="l">
              <a:spcBef>
                <a:spcPts val="0"/>
              </a:spcBef>
              <a:spcAft>
                <a:spcPts val="0"/>
              </a:spcAft>
            </a:pPr>
            <a:r>
              <a:rPr lang="en-US" sz="1800" b="0" i="0">
                <a:solidFill>
                  <a:srgbClr val="000000"/>
                </a:solidFill>
                <a:effectLst/>
                <a:latin typeface="Calibri" panose="020F0502020204030204" pitchFamily="34" charset="0"/>
              </a:rPr>
              <a:t>(4) Misdiagnosed pulmonary TB: Influencing factors and diagnostic chances .... https://erj.ersjournals.com/content/40/Suppl_56/P2720.</a:t>
            </a:r>
          </a:p>
          <a:p>
            <a:pPr marL="0" marR="0" algn="l">
              <a:spcBef>
                <a:spcPts val="0"/>
              </a:spcBef>
              <a:spcAft>
                <a:spcPts val="0"/>
              </a:spcAft>
            </a:pPr>
            <a:r>
              <a:rPr lang="en-US" sz="1800" b="0" i="0">
                <a:solidFill>
                  <a:srgbClr val="000000"/>
                </a:solidFill>
                <a:effectLst/>
                <a:latin typeface="Calibri" panose="020F0502020204030204" pitchFamily="34" charset="0"/>
              </a:rPr>
              <a:t>(5) Drug-Resistant Tuberculosis: A Survival Guide for Clinicians, 3rd edition. https://www.currytbcenter.ucsf.edu/sites/default/files/2022-05/tb_sg3_chap2_diagnosis.pdf.</a:t>
            </a:r>
          </a:p>
          <a:p>
            <a:pPr marL="0" marR="0" algn="l">
              <a:spcBef>
                <a:spcPts val="0"/>
              </a:spcBef>
              <a:spcAft>
                <a:spcPts val="0"/>
              </a:spcAft>
            </a:pPr>
            <a:r>
              <a:rPr lang="en-US" sz="1800" b="0" i="0">
                <a:solidFill>
                  <a:srgbClr val="000000"/>
                </a:solidFill>
                <a:effectLst/>
                <a:latin typeface="Calibri" panose="020F0502020204030204" pitchFamily="34" charset="0"/>
              </a:rPr>
              <a:t>(6) Clinical and Radiological Diagnosis of Tuberculosis. https://link.springer.com/chapter/10.1007/978-981-99-5624-1_2.</a:t>
            </a:r>
          </a:p>
        </p:txBody>
      </p:sp>
      <p:sp>
        <p:nvSpPr>
          <p:cNvPr id="4" name="Slide Number Placeholder 3">
            <a:extLst>
              <a:ext uri="{FF2B5EF4-FFF2-40B4-BE49-F238E27FC236}">
                <a16:creationId xmlns:a16="http://schemas.microsoft.com/office/drawing/2014/main" id="{4B52CD58-5A39-2AC1-9C4C-F1AE209E64E0}"/>
              </a:ext>
            </a:extLst>
          </p:cNvPr>
          <p:cNvSpPr>
            <a:spLocks noGrp="1"/>
          </p:cNvSpPr>
          <p:nvPr>
            <p:ph type="sldNum" sz="quarter" idx="5"/>
          </p:nvPr>
        </p:nvSpPr>
        <p:spPr/>
        <p:txBody>
          <a:bodyPr/>
          <a:lstStyle/>
          <a:p>
            <a:fld id="{259A9577-339E-4DC4-B9E3-DC86EDF5B34F}" type="slidenum">
              <a:rPr lang="en-US" smtClean="0"/>
              <a:t>19</a:t>
            </a:fld>
            <a:endParaRPr lang="en-US"/>
          </a:p>
        </p:txBody>
      </p:sp>
    </p:spTree>
    <p:extLst>
      <p:ext uri="{BB962C8B-B14F-4D97-AF65-F5344CB8AC3E}">
        <p14:creationId xmlns:p14="http://schemas.microsoft.com/office/powerpoint/2010/main" val="974377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7003-68A0-AEF3-80C0-DCC72A153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D2BB5-E1E6-440F-8B03-F8F5CB7AE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94C90-48E4-1772-1C0A-4ED2D2E4E406}"/>
              </a:ext>
            </a:extLst>
          </p:cNvPr>
          <p:cNvSpPr>
            <a:spLocks noGrp="1"/>
          </p:cNvSpPr>
          <p:nvPr>
            <p:ph type="body" idx="1"/>
          </p:nvPr>
        </p:nvSpPr>
        <p:spPr/>
        <p:txBody>
          <a:bodyPr/>
          <a:lstStyle/>
          <a:p>
            <a:pPr marL="0" marR="0" algn="l">
              <a:spcBef>
                <a:spcPts val="0"/>
              </a:spcBef>
              <a:spcAft>
                <a:spcPts val="0"/>
              </a:spcAft>
            </a:pPr>
            <a:r>
              <a:rPr lang="en-US" sz="1800" b="0" i="0">
                <a:solidFill>
                  <a:srgbClr val="000000"/>
                </a:solidFill>
                <a:effectLst/>
                <a:latin typeface="Calibri" panose="020F0502020204030204" pitchFamily="34" charset="0"/>
              </a:rPr>
              <a:t>https://www.uspreventiveservicestaskforce.org/uspstf/recommendation/latent-tuberculosis-infection-screening</a:t>
            </a:r>
          </a:p>
          <a:p>
            <a:pPr marL="0" marR="0" algn="l">
              <a:spcBef>
                <a:spcPts val="0"/>
              </a:spcBef>
              <a:spcAft>
                <a:spcPts val="0"/>
              </a:spcAft>
            </a:pPr>
            <a:r>
              <a:rPr lang="en-US" sz="1800" b="0" i="0">
                <a:solidFill>
                  <a:srgbClr val="000000"/>
                </a:solidFill>
                <a:effectLst/>
                <a:latin typeface="Calibri" panose="020F0502020204030204" pitchFamily="34" charset="0"/>
              </a:rPr>
              <a:t>https://www.cdph.ca.gov/Programs/CID/DCDC/CDPH%20Document%20Library/TBCB-FAQ-on-USPSTF-Recommendation-on-LTBI.pdf</a:t>
            </a:r>
          </a:p>
        </p:txBody>
      </p:sp>
      <p:sp>
        <p:nvSpPr>
          <p:cNvPr id="4" name="Slide Number Placeholder 3">
            <a:extLst>
              <a:ext uri="{FF2B5EF4-FFF2-40B4-BE49-F238E27FC236}">
                <a16:creationId xmlns:a16="http://schemas.microsoft.com/office/drawing/2014/main" id="{3927AB0D-C306-CEF3-4A39-DA8E6FEB9603}"/>
              </a:ext>
            </a:extLst>
          </p:cNvPr>
          <p:cNvSpPr>
            <a:spLocks noGrp="1"/>
          </p:cNvSpPr>
          <p:nvPr>
            <p:ph type="sldNum" sz="quarter" idx="5"/>
          </p:nvPr>
        </p:nvSpPr>
        <p:spPr/>
        <p:txBody>
          <a:bodyPr/>
          <a:lstStyle/>
          <a:p>
            <a:fld id="{259A9577-339E-4DC4-B9E3-DC86EDF5B34F}" type="slidenum">
              <a:rPr lang="en-US" smtClean="0"/>
              <a:t>20</a:t>
            </a:fld>
            <a:endParaRPr lang="en-US"/>
          </a:p>
        </p:txBody>
      </p:sp>
    </p:spTree>
    <p:extLst>
      <p:ext uri="{BB962C8B-B14F-4D97-AF65-F5344CB8AC3E}">
        <p14:creationId xmlns:p14="http://schemas.microsoft.com/office/powerpoint/2010/main" val="409766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6335-9E76-C56F-7900-0FB6523ED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6547C-8F6F-91F5-3990-4A33BF6F19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3213D-01A0-7BE8-57B1-EC6FE660F612}"/>
              </a:ext>
            </a:extLst>
          </p:cNvPr>
          <p:cNvSpPr>
            <a:spLocks noGrp="1"/>
          </p:cNvSpPr>
          <p:nvPr>
            <p:ph type="body" idx="1"/>
          </p:nvPr>
        </p:nvSpPr>
        <p:spPr/>
        <p:txBody>
          <a:bodyPr/>
          <a:lstStyle/>
          <a:p>
            <a:pPr marL="0" marR="0" algn="l">
              <a:spcBef>
                <a:spcPts val="0"/>
              </a:spcBef>
              <a:spcAft>
                <a:spcPts val="0"/>
              </a:spcAft>
            </a:pPr>
            <a:endParaRPr lang="en-US" sz="1800" b="0" i="0">
              <a:solidFill>
                <a:srgbClr val="000000"/>
              </a:solidFill>
              <a:effectLst/>
              <a:latin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40C2EF7F-C287-A174-2FC8-DD95E03EAF23}"/>
              </a:ext>
            </a:extLst>
          </p:cNvPr>
          <p:cNvSpPr>
            <a:spLocks noGrp="1"/>
          </p:cNvSpPr>
          <p:nvPr>
            <p:ph type="sldNum" sz="quarter" idx="5"/>
          </p:nvPr>
        </p:nvSpPr>
        <p:spPr/>
        <p:txBody>
          <a:bodyPr/>
          <a:lstStyle/>
          <a:p>
            <a:fld id="{259A9577-339E-4DC4-B9E3-DC86EDF5B34F}" type="slidenum">
              <a:rPr lang="en-US" smtClean="0"/>
              <a:t>21</a:t>
            </a:fld>
            <a:endParaRPr lang="en-US"/>
          </a:p>
        </p:txBody>
      </p:sp>
    </p:spTree>
    <p:extLst>
      <p:ext uri="{BB962C8B-B14F-4D97-AF65-F5344CB8AC3E}">
        <p14:creationId xmlns:p14="http://schemas.microsoft.com/office/powerpoint/2010/main" val="280546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ABE11-9369-1B26-64EB-2F5470EAA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6BA77-C8AA-5375-A968-7C9D85B1A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6DA9E-4E9D-25CA-CE7A-2881ACBEB0C0}"/>
              </a:ext>
            </a:extLst>
          </p:cNvPr>
          <p:cNvSpPr>
            <a:spLocks noGrp="1"/>
          </p:cNvSpPr>
          <p:nvPr>
            <p:ph type="body" idx="1"/>
          </p:nvPr>
        </p:nvSpPr>
        <p:spPr/>
        <p:txBody>
          <a:bodyPr/>
          <a:lstStyle/>
          <a:p>
            <a:pPr marL="0" marR="0" algn="l">
              <a:spcBef>
                <a:spcPts val="0"/>
              </a:spcBef>
              <a:spcAft>
                <a:spcPts val="0"/>
              </a:spcAft>
            </a:pPr>
            <a:endParaRPr lang="en-US" sz="1800" b="0" i="0">
              <a:solidFill>
                <a:srgbClr val="000000"/>
              </a:solidFill>
              <a:effectLst/>
              <a:latin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A8DE51DD-3611-5A5E-4117-990907562C4A}"/>
              </a:ext>
            </a:extLst>
          </p:cNvPr>
          <p:cNvSpPr>
            <a:spLocks noGrp="1"/>
          </p:cNvSpPr>
          <p:nvPr>
            <p:ph type="sldNum" sz="quarter" idx="5"/>
          </p:nvPr>
        </p:nvSpPr>
        <p:spPr/>
        <p:txBody>
          <a:bodyPr/>
          <a:lstStyle/>
          <a:p>
            <a:fld id="{259A9577-339E-4DC4-B9E3-DC86EDF5B34F}" type="slidenum">
              <a:rPr lang="en-US" smtClean="0"/>
              <a:t>22</a:t>
            </a:fld>
            <a:endParaRPr lang="en-US"/>
          </a:p>
        </p:txBody>
      </p:sp>
    </p:spTree>
    <p:extLst>
      <p:ext uri="{BB962C8B-B14F-4D97-AF65-F5344CB8AC3E}">
        <p14:creationId xmlns:p14="http://schemas.microsoft.com/office/powerpoint/2010/main" val="2362467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CF27A-D6B0-EEE3-3E41-8396B8A2D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9408F-0CA0-9DB7-AC31-F5B813B3B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66616-B232-9DB0-706C-9E3D0046AF01}"/>
              </a:ext>
            </a:extLst>
          </p:cNvPr>
          <p:cNvSpPr>
            <a:spLocks noGrp="1"/>
          </p:cNvSpPr>
          <p:nvPr>
            <p:ph type="body" idx="1"/>
          </p:nvPr>
        </p:nvSpPr>
        <p:spPr/>
        <p:txBody>
          <a:bodyPr/>
          <a:lstStyle/>
          <a:p>
            <a:pPr marL="0" marR="0" algn="l">
              <a:spcBef>
                <a:spcPts val="0"/>
              </a:spcBef>
              <a:spcAft>
                <a:spcPts val="0"/>
              </a:spcAft>
            </a:pPr>
            <a:endParaRPr lang="en-US" sz="1800" b="0" i="0">
              <a:solidFill>
                <a:srgbClr val="000000"/>
              </a:solidFill>
              <a:effectLst/>
              <a:latin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48497981-D696-F56A-FB1F-F0EC132D34D7}"/>
              </a:ext>
            </a:extLst>
          </p:cNvPr>
          <p:cNvSpPr>
            <a:spLocks noGrp="1"/>
          </p:cNvSpPr>
          <p:nvPr>
            <p:ph type="sldNum" sz="quarter" idx="5"/>
          </p:nvPr>
        </p:nvSpPr>
        <p:spPr/>
        <p:txBody>
          <a:bodyPr/>
          <a:lstStyle/>
          <a:p>
            <a:fld id="{259A9577-339E-4DC4-B9E3-DC86EDF5B34F}" type="slidenum">
              <a:rPr lang="en-US" smtClean="0"/>
              <a:t>23</a:t>
            </a:fld>
            <a:endParaRPr lang="en-US"/>
          </a:p>
        </p:txBody>
      </p:sp>
    </p:spTree>
    <p:extLst>
      <p:ext uri="{BB962C8B-B14F-4D97-AF65-F5344CB8AC3E}">
        <p14:creationId xmlns:p14="http://schemas.microsoft.com/office/powerpoint/2010/main" val="415369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CF63D-C210-A0A0-83D8-4D5460008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9A6CA-800B-2138-D716-D20F173A5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5D5E1-D1AB-09EB-B8C9-6E8109CEA1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0AF0CA-FF1F-5426-A62E-B36AA618D5EC}"/>
              </a:ext>
            </a:extLst>
          </p:cNvPr>
          <p:cNvSpPr>
            <a:spLocks noGrp="1"/>
          </p:cNvSpPr>
          <p:nvPr>
            <p:ph type="sldNum" sz="quarter" idx="5"/>
          </p:nvPr>
        </p:nvSpPr>
        <p:spPr/>
        <p:txBody>
          <a:bodyPr/>
          <a:lstStyle/>
          <a:p>
            <a:fld id="{259A9577-339E-4DC4-B9E3-DC86EDF5B34F}" type="slidenum">
              <a:rPr lang="en-US" smtClean="0"/>
              <a:t>3</a:t>
            </a:fld>
            <a:endParaRPr lang="en-US"/>
          </a:p>
        </p:txBody>
      </p:sp>
    </p:spTree>
    <p:extLst>
      <p:ext uri="{BB962C8B-B14F-4D97-AF65-F5344CB8AC3E}">
        <p14:creationId xmlns:p14="http://schemas.microsoft.com/office/powerpoint/2010/main" val="863846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DBDAB-22A1-5E90-FE6F-A23E37604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61ACD-1B8D-63B3-B764-19FA05F5D7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F216C-D8BE-A23D-8649-44EE74F63F28}"/>
              </a:ext>
            </a:extLst>
          </p:cNvPr>
          <p:cNvSpPr>
            <a:spLocks noGrp="1"/>
          </p:cNvSpPr>
          <p:nvPr>
            <p:ph type="body" idx="1"/>
          </p:nvPr>
        </p:nvSpPr>
        <p:spPr/>
        <p:txBody>
          <a:bodyPr/>
          <a:lstStyle/>
          <a:p>
            <a:pPr marL="0" marR="0" algn="l">
              <a:spcBef>
                <a:spcPts val="0"/>
              </a:spcBef>
              <a:spcAft>
                <a:spcPts val="0"/>
              </a:spcAft>
            </a:pPr>
            <a:endParaRPr lang="en-US" sz="1800" b="0" i="0">
              <a:solidFill>
                <a:srgbClr val="000000"/>
              </a:solidFill>
              <a:effectLst/>
              <a:latin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AB0B9498-9819-C221-F006-172572E0FFAC}"/>
              </a:ext>
            </a:extLst>
          </p:cNvPr>
          <p:cNvSpPr>
            <a:spLocks noGrp="1"/>
          </p:cNvSpPr>
          <p:nvPr>
            <p:ph type="sldNum" sz="quarter" idx="5"/>
          </p:nvPr>
        </p:nvSpPr>
        <p:spPr/>
        <p:txBody>
          <a:bodyPr/>
          <a:lstStyle/>
          <a:p>
            <a:fld id="{259A9577-339E-4DC4-B9E3-DC86EDF5B34F}" type="slidenum">
              <a:rPr lang="en-US" smtClean="0"/>
              <a:t>24</a:t>
            </a:fld>
            <a:endParaRPr lang="en-US"/>
          </a:p>
        </p:txBody>
      </p:sp>
    </p:spTree>
    <p:extLst>
      <p:ext uri="{BB962C8B-B14F-4D97-AF65-F5344CB8AC3E}">
        <p14:creationId xmlns:p14="http://schemas.microsoft.com/office/powerpoint/2010/main" val="331032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3039F-114F-19FF-EC18-C511DAD02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782AB-D420-B418-BDFF-01AC62ECB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D7309-8DE1-EB15-A408-CCA7A6C864A1}"/>
              </a:ext>
            </a:extLst>
          </p:cNvPr>
          <p:cNvSpPr>
            <a:spLocks noGrp="1"/>
          </p:cNvSpPr>
          <p:nvPr>
            <p:ph type="body" idx="1"/>
          </p:nvPr>
        </p:nvSpPr>
        <p:spPr/>
        <p:txBody>
          <a:bodyPr/>
          <a:lstStyle/>
          <a:p>
            <a:pPr marL="0" marR="0" algn="l">
              <a:spcBef>
                <a:spcPts val="0"/>
              </a:spcBef>
              <a:spcAft>
                <a:spcPts val="0"/>
              </a:spcAft>
            </a:pPr>
            <a:r>
              <a:rPr lang="en-US" sz="1800" b="0" i="0">
                <a:solidFill>
                  <a:srgbClr val="000000"/>
                </a:solidFill>
                <a:effectLst/>
                <a:latin typeface="Calibri" panose="020F0502020204030204" pitchFamily="34" charset="0"/>
                <a:cs typeface="Calibri"/>
              </a:rPr>
              <a:t>Baseline and follow-up evaluations for patients treated with first-line tuberculosis medications. Shading around boxes indicates activities that are optional or contingent on other information.</a:t>
            </a:r>
          </a:p>
        </p:txBody>
      </p:sp>
      <p:sp>
        <p:nvSpPr>
          <p:cNvPr id="4" name="Slide Number Placeholder 3">
            <a:extLst>
              <a:ext uri="{FF2B5EF4-FFF2-40B4-BE49-F238E27FC236}">
                <a16:creationId xmlns:a16="http://schemas.microsoft.com/office/drawing/2014/main" id="{0FF1096F-97B1-119E-EE5E-648AAFD9AF1B}"/>
              </a:ext>
            </a:extLst>
          </p:cNvPr>
          <p:cNvSpPr>
            <a:spLocks noGrp="1"/>
          </p:cNvSpPr>
          <p:nvPr>
            <p:ph type="sldNum" sz="quarter" idx="5"/>
          </p:nvPr>
        </p:nvSpPr>
        <p:spPr/>
        <p:txBody>
          <a:bodyPr/>
          <a:lstStyle/>
          <a:p>
            <a:fld id="{259A9577-339E-4DC4-B9E3-DC86EDF5B34F}" type="slidenum">
              <a:rPr lang="en-US" smtClean="0"/>
              <a:t>25</a:t>
            </a:fld>
            <a:endParaRPr lang="en-US"/>
          </a:p>
        </p:txBody>
      </p:sp>
    </p:spTree>
    <p:extLst>
      <p:ext uri="{BB962C8B-B14F-4D97-AF65-F5344CB8AC3E}">
        <p14:creationId xmlns:p14="http://schemas.microsoft.com/office/powerpoint/2010/main" val="19814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DBDAB-22A1-5E90-FE6F-A23E37604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61ACD-1B8D-63B3-B764-19FA05F5D7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F216C-D8BE-A23D-8649-44EE74F63F28}"/>
              </a:ext>
            </a:extLst>
          </p:cNvPr>
          <p:cNvSpPr>
            <a:spLocks noGrp="1"/>
          </p:cNvSpPr>
          <p:nvPr>
            <p:ph type="body" idx="1"/>
          </p:nvPr>
        </p:nvSpPr>
        <p:spPr/>
        <p:txBody>
          <a:bodyPr/>
          <a:lstStyle/>
          <a:p>
            <a:pPr marL="0" marR="0" algn="l">
              <a:spcBef>
                <a:spcPts val="0"/>
              </a:spcBef>
              <a:spcAft>
                <a:spcPts val="0"/>
              </a:spcAft>
            </a:pPr>
            <a:endParaRPr lang="en-US" sz="1800" b="0" i="0">
              <a:solidFill>
                <a:srgbClr val="000000"/>
              </a:solidFill>
              <a:effectLst/>
              <a:latin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AB0B9498-9819-C221-F006-172572E0FFAC}"/>
              </a:ext>
            </a:extLst>
          </p:cNvPr>
          <p:cNvSpPr>
            <a:spLocks noGrp="1"/>
          </p:cNvSpPr>
          <p:nvPr>
            <p:ph type="sldNum" sz="quarter" idx="5"/>
          </p:nvPr>
        </p:nvSpPr>
        <p:spPr/>
        <p:txBody>
          <a:bodyPr/>
          <a:lstStyle/>
          <a:p>
            <a:fld id="{259A9577-339E-4DC4-B9E3-DC86EDF5B34F}" type="slidenum">
              <a:rPr lang="en-US" smtClean="0"/>
              <a:t>26</a:t>
            </a:fld>
            <a:endParaRPr lang="en-US"/>
          </a:p>
        </p:txBody>
      </p:sp>
    </p:spTree>
    <p:extLst>
      <p:ext uri="{BB962C8B-B14F-4D97-AF65-F5344CB8AC3E}">
        <p14:creationId xmlns:p14="http://schemas.microsoft.com/office/powerpoint/2010/main" val="3392505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24A0A-EBE4-88F5-D0FC-CD75E6C6A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48956-9E12-4AA3-1851-EBBFB3CF09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CC67C-90D1-FD56-D82A-2BB5855E7C3A}"/>
              </a:ext>
            </a:extLst>
          </p:cNvPr>
          <p:cNvSpPr>
            <a:spLocks noGrp="1"/>
          </p:cNvSpPr>
          <p:nvPr>
            <p:ph type="body" idx="1"/>
          </p:nvPr>
        </p:nvSpPr>
        <p:spPr/>
        <p:txBody>
          <a:bodyPr/>
          <a:lstStyle/>
          <a:p>
            <a:pPr marL="0" marR="0" algn="l">
              <a:spcBef>
                <a:spcPts val="0"/>
              </a:spcBef>
              <a:spcAft>
                <a:spcPts val="0"/>
              </a:spcAft>
            </a:pPr>
            <a:endParaRPr lang="en-US" sz="1800" b="0" i="0">
              <a:solidFill>
                <a:srgbClr val="000000"/>
              </a:solidFill>
              <a:effectLst/>
              <a:latin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69DE3D52-9F0B-68D9-B137-BC7E330E0233}"/>
              </a:ext>
            </a:extLst>
          </p:cNvPr>
          <p:cNvSpPr>
            <a:spLocks noGrp="1"/>
          </p:cNvSpPr>
          <p:nvPr>
            <p:ph type="sldNum" sz="quarter" idx="5"/>
          </p:nvPr>
        </p:nvSpPr>
        <p:spPr/>
        <p:txBody>
          <a:bodyPr/>
          <a:lstStyle/>
          <a:p>
            <a:fld id="{259A9577-339E-4DC4-B9E3-DC86EDF5B34F}" type="slidenum">
              <a:rPr lang="en-US" smtClean="0"/>
              <a:t>27</a:t>
            </a:fld>
            <a:endParaRPr lang="en-US"/>
          </a:p>
        </p:txBody>
      </p:sp>
    </p:spTree>
    <p:extLst>
      <p:ext uri="{BB962C8B-B14F-4D97-AF65-F5344CB8AC3E}">
        <p14:creationId xmlns:p14="http://schemas.microsoft.com/office/powerpoint/2010/main" val="3986820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28</a:t>
            </a:fld>
            <a:endParaRPr lang="en-US"/>
          </a:p>
        </p:txBody>
      </p:sp>
    </p:spTree>
    <p:extLst>
      <p:ext uri="{BB962C8B-B14F-4D97-AF65-F5344CB8AC3E}">
        <p14:creationId xmlns:p14="http://schemas.microsoft.com/office/powerpoint/2010/main" val="1734923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29</a:t>
            </a:fld>
            <a:endParaRPr lang="en-US"/>
          </a:p>
        </p:txBody>
      </p:sp>
    </p:spTree>
    <p:extLst>
      <p:ext uri="{BB962C8B-B14F-4D97-AF65-F5344CB8AC3E}">
        <p14:creationId xmlns:p14="http://schemas.microsoft.com/office/powerpoint/2010/main" val="3270559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30</a:t>
            </a:fld>
            <a:endParaRPr lang="en-US"/>
          </a:p>
        </p:txBody>
      </p:sp>
    </p:spTree>
    <p:extLst>
      <p:ext uri="{BB962C8B-B14F-4D97-AF65-F5344CB8AC3E}">
        <p14:creationId xmlns:p14="http://schemas.microsoft.com/office/powerpoint/2010/main" val="3232535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31</a:t>
            </a:fld>
            <a:endParaRPr lang="en-US"/>
          </a:p>
        </p:txBody>
      </p:sp>
    </p:spTree>
    <p:extLst>
      <p:ext uri="{BB962C8B-B14F-4D97-AF65-F5344CB8AC3E}">
        <p14:creationId xmlns:p14="http://schemas.microsoft.com/office/powerpoint/2010/main" val="1289176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32</a:t>
            </a:fld>
            <a:endParaRPr lang="en-US"/>
          </a:p>
        </p:txBody>
      </p:sp>
    </p:spTree>
    <p:extLst>
      <p:ext uri="{BB962C8B-B14F-4D97-AF65-F5344CB8AC3E}">
        <p14:creationId xmlns:p14="http://schemas.microsoft.com/office/powerpoint/2010/main" val="72091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33</a:t>
            </a:fld>
            <a:endParaRPr lang="en-US"/>
          </a:p>
        </p:txBody>
      </p:sp>
    </p:spTree>
    <p:extLst>
      <p:ext uri="{BB962C8B-B14F-4D97-AF65-F5344CB8AC3E}">
        <p14:creationId xmlns:p14="http://schemas.microsoft.com/office/powerpoint/2010/main" val="306792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8DC4-BA9A-E6C0-532F-148D4759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8638D-6F84-78A4-B918-69EE18536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DFFFF-3C9C-278A-31AF-6E35BBDB17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6A6CDE-5A1D-2904-5A71-379A631A8BA9}"/>
              </a:ext>
            </a:extLst>
          </p:cNvPr>
          <p:cNvSpPr>
            <a:spLocks noGrp="1"/>
          </p:cNvSpPr>
          <p:nvPr>
            <p:ph type="sldNum" sz="quarter" idx="5"/>
          </p:nvPr>
        </p:nvSpPr>
        <p:spPr/>
        <p:txBody>
          <a:bodyPr/>
          <a:lstStyle/>
          <a:p>
            <a:fld id="{259A9577-339E-4DC4-B9E3-DC86EDF5B34F}" type="slidenum">
              <a:rPr lang="en-US" smtClean="0"/>
              <a:t>4</a:t>
            </a:fld>
            <a:endParaRPr lang="en-US"/>
          </a:p>
        </p:txBody>
      </p:sp>
    </p:spTree>
    <p:extLst>
      <p:ext uri="{BB962C8B-B14F-4D97-AF65-F5344CB8AC3E}">
        <p14:creationId xmlns:p14="http://schemas.microsoft.com/office/powerpoint/2010/main" val="2632779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34</a:t>
            </a:fld>
            <a:endParaRPr lang="en-US"/>
          </a:p>
        </p:txBody>
      </p:sp>
    </p:spTree>
    <p:extLst>
      <p:ext uri="{BB962C8B-B14F-4D97-AF65-F5344CB8AC3E}">
        <p14:creationId xmlns:p14="http://schemas.microsoft.com/office/powerpoint/2010/main" val="1053828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35</a:t>
            </a:fld>
            <a:endParaRPr lang="en-US"/>
          </a:p>
        </p:txBody>
      </p:sp>
    </p:spTree>
    <p:extLst>
      <p:ext uri="{BB962C8B-B14F-4D97-AF65-F5344CB8AC3E}">
        <p14:creationId xmlns:p14="http://schemas.microsoft.com/office/powerpoint/2010/main" val="1643126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36</a:t>
            </a:fld>
            <a:endParaRPr lang="en-US"/>
          </a:p>
        </p:txBody>
      </p:sp>
    </p:spTree>
    <p:extLst>
      <p:ext uri="{BB962C8B-B14F-4D97-AF65-F5344CB8AC3E}">
        <p14:creationId xmlns:p14="http://schemas.microsoft.com/office/powerpoint/2010/main" val="3710570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37</a:t>
            </a:fld>
            <a:endParaRPr lang="en-US"/>
          </a:p>
        </p:txBody>
      </p:sp>
    </p:spTree>
    <p:extLst>
      <p:ext uri="{BB962C8B-B14F-4D97-AF65-F5344CB8AC3E}">
        <p14:creationId xmlns:p14="http://schemas.microsoft.com/office/powerpoint/2010/main" val="1284641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38</a:t>
            </a:fld>
            <a:endParaRPr lang="en-US"/>
          </a:p>
        </p:txBody>
      </p:sp>
    </p:spTree>
    <p:extLst>
      <p:ext uri="{BB962C8B-B14F-4D97-AF65-F5344CB8AC3E}">
        <p14:creationId xmlns:p14="http://schemas.microsoft.com/office/powerpoint/2010/main" val="1348409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39</a:t>
            </a:fld>
            <a:endParaRPr lang="en-US"/>
          </a:p>
        </p:txBody>
      </p:sp>
    </p:spTree>
    <p:extLst>
      <p:ext uri="{BB962C8B-B14F-4D97-AF65-F5344CB8AC3E}">
        <p14:creationId xmlns:p14="http://schemas.microsoft.com/office/powerpoint/2010/main" val="1555348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40</a:t>
            </a:fld>
            <a:endParaRPr lang="en-US"/>
          </a:p>
        </p:txBody>
      </p:sp>
    </p:spTree>
    <p:extLst>
      <p:ext uri="{BB962C8B-B14F-4D97-AF65-F5344CB8AC3E}">
        <p14:creationId xmlns:p14="http://schemas.microsoft.com/office/powerpoint/2010/main" val="1188095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41</a:t>
            </a:fld>
            <a:endParaRPr lang="en-US"/>
          </a:p>
        </p:txBody>
      </p:sp>
    </p:spTree>
    <p:extLst>
      <p:ext uri="{BB962C8B-B14F-4D97-AF65-F5344CB8AC3E}">
        <p14:creationId xmlns:p14="http://schemas.microsoft.com/office/powerpoint/2010/main" val="3274646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42</a:t>
            </a:fld>
            <a:endParaRPr lang="en-US"/>
          </a:p>
        </p:txBody>
      </p:sp>
    </p:spTree>
    <p:extLst>
      <p:ext uri="{BB962C8B-B14F-4D97-AF65-F5344CB8AC3E}">
        <p14:creationId xmlns:p14="http://schemas.microsoft.com/office/powerpoint/2010/main" val="3826426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43</a:t>
            </a:fld>
            <a:endParaRPr lang="en-US"/>
          </a:p>
        </p:txBody>
      </p:sp>
    </p:spTree>
    <p:extLst>
      <p:ext uri="{BB962C8B-B14F-4D97-AF65-F5344CB8AC3E}">
        <p14:creationId xmlns:p14="http://schemas.microsoft.com/office/powerpoint/2010/main" val="308127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8DC4-BA9A-E6C0-532F-148D4759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8638D-6F84-78A4-B918-69EE18536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DFFFF-3C9C-278A-31AF-6E35BBDB171D}"/>
              </a:ext>
            </a:extLst>
          </p:cNvPr>
          <p:cNvSpPr>
            <a:spLocks noGrp="1"/>
          </p:cNvSpPr>
          <p:nvPr>
            <p:ph type="body" idx="1"/>
          </p:nvPr>
        </p:nvSpPr>
        <p:spPr/>
        <p:txBody>
          <a:bodyPr/>
          <a:lstStyle/>
          <a:p>
            <a:pPr algn="l"/>
            <a:r>
              <a:rPr lang="en-US" b="0" i="0">
                <a:solidFill>
                  <a:srgbClr val="000000"/>
                </a:solidFill>
                <a:effectLst/>
              </a:rPr>
              <a:t>Sure, here are the sources for each point:</a:t>
            </a:r>
          </a:p>
          <a:p>
            <a:pPr algn="l">
              <a:buFont typeface="+mj-lt"/>
              <a:buAutoNum type="arabicPeriod"/>
            </a:pPr>
            <a:r>
              <a:rPr lang="en-US" b="1" i="0">
                <a:solidFill>
                  <a:srgbClr val="000000"/>
                </a:solidFill>
                <a:effectLst/>
                <a:hlinkClick r:id="rId3"/>
              </a:rPr>
              <a:t>US TB Cases</a:t>
            </a:r>
            <a:r>
              <a:rPr lang="en-US" b="0" i="0">
                <a:solidFill>
                  <a:srgbClr val="000000"/>
                </a:solidFill>
                <a:effectLst/>
                <a:hlinkClick r:id="rId3"/>
              </a:rPr>
              <a:t>: In 2022, there were 8,331 reported TB cases in the United States</a:t>
            </a:r>
            <a:r>
              <a:rPr lang="en-US" b="0" i="0" baseline="30000">
                <a:solidFill>
                  <a:srgbClr val="000000"/>
                </a:solidFill>
                <a:effectLst/>
                <a:hlinkClick r:id="rId3"/>
              </a:rPr>
              <a:t>1</a:t>
            </a:r>
            <a:r>
              <a:rPr lang="en-US" b="0" i="0" baseline="30000">
                <a:solidFill>
                  <a:srgbClr val="000000"/>
                </a:solidFill>
                <a:effectLst/>
                <a:hlinkClick r:id="rId4"/>
              </a:rPr>
              <a:t>2</a:t>
            </a:r>
            <a:r>
              <a:rPr lang="en-US" b="0" i="0" baseline="30000">
                <a:solidFill>
                  <a:srgbClr val="000000"/>
                </a:solidFill>
                <a:effectLst/>
                <a:hlinkClick r:id="rId5"/>
              </a:rPr>
              <a:t>3</a:t>
            </a:r>
            <a:r>
              <a:rPr lang="en-US" b="0" i="0">
                <a:solidFill>
                  <a:srgbClr val="000000"/>
                </a:solidFill>
                <a:effectLst/>
              </a:rPr>
              <a:t>.</a:t>
            </a:r>
          </a:p>
          <a:p>
            <a:pPr algn="l">
              <a:buFont typeface="+mj-lt"/>
              <a:buAutoNum type="arabicPeriod"/>
            </a:pPr>
            <a:r>
              <a:rPr lang="en-US" b="1" i="0">
                <a:solidFill>
                  <a:srgbClr val="000000"/>
                </a:solidFill>
                <a:effectLst/>
              </a:rPr>
              <a:t>US M. tuberculosis Infections</a:t>
            </a:r>
            <a:r>
              <a:rPr lang="en-US" b="0" i="0">
                <a:solidFill>
                  <a:srgbClr val="000000"/>
                </a:solidFill>
                <a:effectLst/>
              </a:rPr>
              <a:t>: The CDC estimates that 10-15 million Americans are infected with M. </a:t>
            </a:r>
            <a:r>
              <a:rPr lang="en-US" b="0" i="0">
                <a:solidFill>
                  <a:srgbClr val="000000"/>
                </a:solidFill>
                <a:effectLst/>
                <a:hlinkClick r:id="rId3"/>
              </a:rPr>
              <a:t>tuberculosis, with up to 13 million living with latent TB infection</a:t>
            </a:r>
            <a:r>
              <a:rPr lang="en-US" b="0" i="0" baseline="30000">
                <a:solidFill>
                  <a:srgbClr val="000000"/>
                </a:solidFill>
                <a:effectLst/>
                <a:hlinkClick r:id="rId5"/>
              </a:rPr>
              <a:t>3</a:t>
            </a:r>
            <a:r>
              <a:rPr lang="en-US" b="0" i="0">
                <a:solidFill>
                  <a:srgbClr val="000000"/>
                </a:solidFill>
                <a:effectLst/>
              </a:rPr>
              <a:t>.</a:t>
            </a:r>
          </a:p>
          <a:p>
            <a:pPr algn="l">
              <a:buFont typeface="+mj-lt"/>
              <a:buAutoNum type="arabicPeriod"/>
            </a:pPr>
            <a:r>
              <a:rPr lang="en-US" b="1" i="0">
                <a:solidFill>
                  <a:srgbClr val="000000"/>
                </a:solidFill>
                <a:effectLst/>
                <a:hlinkClick r:id="rId6"/>
              </a:rPr>
              <a:t>Progression to Active TB</a:t>
            </a:r>
            <a:r>
              <a:rPr lang="en-US" b="0" i="0">
                <a:solidFill>
                  <a:srgbClr val="000000"/>
                </a:solidFill>
                <a:effectLst/>
                <a:hlinkClick r:id="rId6"/>
              </a:rPr>
              <a:t>: Without intervention, it’s generally accepted that 5-10% of people infected with TB will develop TB disease</a:t>
            </a:r>
            <a:r>
              <a:rPr lang="en-US" b="0" i="0" baseline="30000">
                <a:solidFill>
                  <a:srgbClr val="000000"/>
                </a:solidFill>
                <a:effectLst/>
                <a:hlinkClick r:id="rId6"/>
              </a:rPr>
              <a:t>4</a:t>
            </a:r>
            <a:r>
              <a:rPr lang="en-US" b="0" i="0" baseline="30000">
                <a:solidFill>
                  <a:srgbClr val="000000"/>
                </a:solidFill>
                <a:effectLst/>
                <a:hlinkClick r:id="rId7"/>
              </a:rPr>
              <a:t>5</a:t>
            </a:r>
            <a:r>
              <a:rPr lang="en-US" b="0" i="0" baseline="30000">
                <a:solidFill>
                  <a:srgbClr val="000000"/>
                </a:solidFill>
                <a:effectLst/>
                <a:hlinkClick r:id="rId8"/>
              </a:rPr>
              <a:t>6</a:t>
            </a:r>
            <a:r>
              <a:rPr lang="en-US" b="0" i="0">
                <a:solidFill>
                  <a:srgbClr val="000000"/>
                </a:solidFill>
                <a:effectLst/>
              </a:rPr>
              <a:t>.</a:t>
            </a:r>
          </a:p>
          <a:p>
            <a:pPr algn="l">
              <a:buFont typeface="+mj-lt"/>
              <a:buAutoNum type="arabicPeriod"/>
            </a:pPr>
            <a:r>
              <a:rPr lang="en-US" b="1" i="0">
                <a:solidFill>
                  <a:srgbClr val="000000"/>
                </a:solidFill>
                <a:effectLst/>
                <a:hlinkClick r:id="rId9"/>
              </a:rPr>
              <a:t>MDR-TB Cases in US (2022)</a:t>
            </a:r>
            <a:r>
              <a:rPr lang="en-US" b="0" i="0">
                <a:solidFill>
                  <a:srgbClr val="000000"/>
                </a:solidFill>
                <a:effectLst/>
                <a:hlinkClick r:id="rId9"/>
              </a:rPr>
              <a:t>: In 2022, there were 11 cases of multi-drug resistant TB (MDR-TB) among U.S.-born persons and 77 cases among non-U.S.–born persons</a:t>
            </a:r>
            <a:r>
              <a:rPr lang="en-US" b="0" i="0" baseline="30000">
                <a:solidFill>
                  <a:srgbClr val="000000"/>
                </a:solidFill>
                <a:effectLst/>
                <a:hlinkClick r:id="rId9"/>
              </a:rPr>
              <a:t>7</a:t>
            </a:r>
            <a:r>
              <a:rPr lang="en-US" b="0" i="0" baseline="30000">
                <a:solidFill>
                  <a:srgbClr val="000000"/>
                </a:solidFill>
                <a:effectLst/>
                <a:hlinkClick r:id="rId10"/>
              </a:rPr>
              <a:t>8</a:t>
            </a:r>
            <a:r>
              <a:rPr lang="en-US" b="0" i="0">
                <a:solidFill>
                  <a:srgbClr val="000000"/>
                </a:solidFill>
                <a:effectLst/>
              </a:rPr>
              <a:t>.</a:t>
            </a:r>
          </a:p>
          <a:p>
            <a:pPr algn="l">
              <a:buFont typeface="+mj-lt"/>
              <a:buAutoNum type="arabicPeriod"/>
            </a:pPr>
            <a:r>
              <a:rPr lang="en-US" b="1" i="0">
                <a:solidFill>
                  <a:srgbClr val="000000"/>
                </a:solidFill>
                <a:effectLst/>
                <a:hlinkClick r:id="rId3"/>
              </a:rPr>
              <a:t>Global TB Infections</a:t>
            </a:r>
            <a:r>
              <a:rPr lang="en-US" b="0" i="0">
                <a:solidFill>
                  <a:srgbClr val="000000"/>
                </a:solidFill>
                <a:effectLst/>
                <a:hlinkClick r:id="rId3"/>
              </a:rPr>
              <a:t>: It’s estimated that about a quarter of the world’s population may be infected with TB</a:t>
            </a:r>
            <a:r>
              <a:rPr lang="en-US" b="0" i="0" baseline="30000">
                <a:solidFill>
                  <a:srgbClr val="000000"/>
                </a:solidFill>
                <a:effectLst/>
                <a:hlinkClick r:id="rId11"/>
              </a:rPr>
              <a:t>9</a:t>
            </a:r>
            <a:r>
              <a:rPr lang="en-US" b="0" i="0" baseline="30000">
                <a:solidFill>
                  <a:srgbClr val="000000"/>
                </a:solidFill>
                <a:effectLst/>
                <a:hlinkClick r:id="rId12"/>
              </a:rPr>
              <a:t>10</a:t>
            </a:r>
            <a:r>
              <a:rPr lang="en-US" b="0" i="0" baseline="30000">
                <a:solidFill>
                  <a:srgbClr val="000000"/>
                </a:solidFill>
                <a:effectLst/>
                <a:hlinkClick r:id="rId13"/>
              </a:rPr>
              <a:t>11</a:t>
            </a:r>
            <a:r>
              <a:rPr lang="en-US" b="0" i="0" baseline="30000">
                <a:solidFill>
                  <a:srgbClr val="000000"/>
                </a:solidFill>
                <a:effectLst/>
                <a:hlinkClick r:id="rId14"/>
              </a:rPr>
              <a:t>12</a:t>
            </a:r>
            <a:r>
              <a:rPr lang="en-US" b="0" i="0">
                <a:solidFill>
                  <a:srgbClr val="000000"/>
                </a:solidFill>
                <a:effectLst/>
              </a:rPr>
              <a:t>.</a:t>
            </a:r>
          </a:p>
          <a:p>
            <a:pPr algn="l">
              <a:buFont typeface="+mj-lt"/>
              <a:buAutoNum type="arabicPeriod"/>
            </a:pPr>
            <a:r>
              <a:rPr lang="en-US" b="1" i="0">
                <a:solidFill>
                  <a:srgbClr val="000000"/>
                </a:solidFill>
                <a:effectLst/>
                <a:hlinkClick r:id="rId3"/>
              </a:rPr>
              <a:t>Global TB Deaths (2022)</a:t>
            </a:r>
            <a:r>
              <a:rPr lang="en-US" b="0" i="0">
                <a:solidFill>
                  <a:srgbClr val="000000"/>
                </a:solidFill>
                <a:effectLst/>
                <a:hlinkClick r:id="rId3"/>
              </a:rPr>
              <a:t>: The most recent data suggests that 1.3 million people died from TB globally in 2022</a:t>
            </a:r>
            <a:r>
              <a:rPr lang="en-US" b="0" i="0" baseline="30000">
                <a:solidFill>
                  <a:srgbClr val="000000"/>
                </a:solidFill>
                <a:effectLst/>
                <a:hlinkClick r:id="rId11"/>
              </a:rPr>
              <a:t>9</a:t>
            </a:r>
            <a:r>
              <a:rPr lang="en-US" b="0" i="0" baseline="30000">
                <a:solidFill>
                  <a:srgbClr val="000000"/>
                </a:solidFill>
                <a:effectLst/>
                <a:hlinkClick r:id="rId15"/>
              </a:rPr>
              <a:t>13</a:t>
            </a:r>
            <a:r>
              <a:rPr lang="en-US" b="0" i="0" baseline="30000">
                <a:solidFill>
                  <a:srgbClr val="000000"/>
                </a:solidFill>
                <a:effectLst/>
                <a:hlinkClick r:id="rId16"/>
              </a:rPr>
              <a:t>14</a:t>
            </a:r>
            <a:r>
              <a:rPr lang="en-US" b="0" i="0" baseline="30000">
                <a:solidFill>
                  <a:srgbClr val="000000"/>
                </a:solidFill>
                <a:effectLst/>
                <a:hlinkClick r:id="rId17"/>
              </a:rPr>
              <a:t>15</a:t>
            </a:r>
            <a:r>
              <a:rPr lang="en-US" b="0" i="0" baseline="30000">
                <a:solidFill>
                  <a:srgbClr val="000000"/>
                </a:solidFill>
                <a:effectLst/>
                <a:hlinkClick r:id="rId18"/>
              </a:rPr>
              <a:t>16</a:t>
            </a:r>
            <a:r>
              <a:rPr lang="en-US" b="0" i="0">
                <a:solidFill>
                  <a:srgbClr val="000000"/>
                </a:solidFill>
                <a:effectLst/>
              </a:rPr>
              <a:t>.</a:t>
            </a:r>
          </a:p>
          <a:p>
            <a:pPr algn="l">
              <a:buFont typeface="+mj-lt"/>
              <a:buAutoNum type="arabicPeriod"/>
            </a:pPr>
            <a:r>
              <a:rPr lang="en-US" b="1" i="0">
                <a:solidFill>
                  <a:srgbClr val="000000"/>
                </a:solidFill>
                <a:effectLst/>
                <a:hlinkClick r:id="rId19"/>
              </a:rPr>
              <a:t>California TB Cases</a:t>
            </a:r>
            <a:r>
              <a:rPr lang="en-US" b="0" i="0">
                <a:solidFill>
                  <a:srgbClr val="000000"/>
                </a:solidFill>
                <a:effectLst/>
                <a:hlinkClick r:id="rId19"/>
              </a:rPr>
              <a:t>: The number of TB cases in California increased from 1,704 in 2020 to 1,848 in 2022</a:t>
            </a:r>
            <a:r>
              <a:rPr lang="en-US" b="0" i="0" baseline="30000">
                <a:solidFill>
                  <a:srgbClr val="000000"/>
                </a:solidFill>
                <a:effectLst/>
                <a:hlinkClick r:id="rId19"/>
              </a:rPr>
              <a:t>17</a:t>
            </a:r>
            <a:r>
              <a:rPr lang="en-US" b="0" i="0" baseline="30000">
                <a:solidFill>
                  <a:srgbClr val="000000"/>
                </a:solidFill>
                <a:effectLst/>
                <a:hlinkClick r:id="rId20"/>
              </a:rPr>
              <a:t>18</a:t>
            </a:r>
            <a:r>
              <a:rPr lang="en-US" b="0" i="0" baseline="30000">
                <a:solidFill>
                  <a:srgbClr val="000000"/>
                </a:solidFill>
                <a:effectLst/>
                <a:hlinkClick r:id="rId5"/>
              </a:rPr>
              <a:t>3</a:t>
            </a:r>
            <a:r>
              <a:rPr lang="en-US" b="0" i="0">
                <a:solidFill>
                  <a:srgbClr val="000000"/>
                </a:solidFill>
                <a:effectLst/>
              </a:rPr>
              <a:t>.</a:t>
            </a:r>
          </a:p>
          <a:p>
            <a:endParaRPr lang="en-US"/>
          </a:p>
        </p:txBody>
      </p:sp>
      <p:sp>
        <p:nvSpPr>
          <p:cNvPr id="4" name="Slide Number Placeholder 3">
            <a:extLst>
              <a:ext uri="{FF2B5EF4-FFF2-40B4-BE49-F238E27FC236}">
                <a16:creationId xmlns:a16="http://schemas.microsoft.com/office/drawing/2014/main" id="{416A6CDE-5A1D-2904-5A71-379A631A8BA9}"/>
              </a:ext>
            </a:extLst>
          </p:cNvPr>
          <p:cNvSpPr>
            <a:spLocks noGrp="1"/>
          </p:cNvSpPr>
          <p:nvPr>
            <p:ph type="sldNum" sz="quarter" idx="5"/>
          </p:nvPr>
        </p:nvSpPr>
        <p:spPr/>
        <p:txBody>
          <a:bodyPr/>
          <a:lstStyle/>
          <a:p>
            <a:fld id="{259A9577-339E-4DC4-B9E3-DC86EDF5B34F}" type="slidenum">
              <a:rPr lang="en-US" smtClean="0"/>
              <a:t>5</a:t>
            </a:fld>
            <a:endParaRPr lang="en-US"/>
          </a:p>
        </p:txBody>
      </p:sp>
    </p:spTree>
    <p:extLst>
      <p:ext uri="{BB962C8B-B14F-4D97-AF65-F5344CB8AC3E}">
        <p14:creationId xmlns:p14="http://schemas.microsoft.com/office/powerpoint/2010/main" val="732959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44</a:t>
            </a:fld>
            <a:endParaRPr lang="en-US"/>
          </a:p>
        </p:txBody>
      </p:sp>
    </p:spTree>
    <p:extLst>
      <p:ext uri="{BB962C8B-B14F-4D97-AF65-F5344CB8AC3E}">
        <p14:creationId xmlns:p14="http://schemas.microsoft.com/office/powerpoint/2010/main" val="2990317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45</a:t>
            </a:fld>
            <a:endParaRPr lang="en-US"/>
          </a:p>
        </p:txBody>
      </p:sp>
    </p:spTree>
    <p:extLst>
      <p:ext uri="{BB962C8B-B14F-4D97-AF65-F5344CB8AC3E}">
        <p14:creationId xmlns:p14="http://schemas.microsoft.com/office/powerpoint/2010/main" val="1635814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10C7-9F1A-2274-8FEF-796C9A1F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FE15-88D0-4243-449B-E6CF71E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44B2-D84C-95BE-F5FB-15C970443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5E1CF-996E-16B6-6C39-73D1471710B8}"/>
              </a:ext>
            </a:extLst>
          </p:cNvPr>
          <p:cNvSpPr>
            <a:spLocks noGrp="1"/>
          </p:cNvSpPr>
          <p:nvPr>
            <p:ph type="sldNum" sz="quarter" idx="5"/>
          </p:nvPr>
        </p:nvSpPr>
        <p:spPr/>
        <p:txBody>
          <a:bodyPr/>
          <a:lstStyle/>
          <a:p>
            <a:fld id="{259A9577-339E-4DC4-B9E3-DC86EDF5B34F}" type="slidenum">
              <a:rPr lang="en-US" smtClean="0"/>
              <a:t>46</a:t>
            </a:fld>
            <a:endParaRPr lang="en-US"/>
          </a:p>
        </p:txBody>
      </p:sp>
    </p:spTree>
    <p:extLst>
      <p:ext uri="{BB962C8B-B14F-4D97-AF65-F5344CB8AC3E}">
        <p14:creationId xmlns:p14="http://schemas.microsoft.com/office/powerpoint/2010/main" val="1157794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6A62EC5-AE31-824A-A6CF-0D601FC9C181}" type="datetime1">
              <a:rPr lang="en-US" smtClean="0"/>
              <a:t>4/5/2024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1E167045-AED8-7945-8C2B-B479983C9398}" type="slidenum">
              <a:rPr lang="en-US" smtClean="0"/>
              <a:t>48</a:t>
            </a:fld>
            <a:endParaRPr lang="en-US"/>
          </a:p>
        </p:txBody>
      </p:sp>
    </p:spTree>
    <p:extLst>
      <p:ext uri="{BB962C8B-B14F-4D97-AF65-F5344CB8AC3E}">
        <p14:creationId xmlns:p14="http://schemas.microsoft.com/office/powerpoint/2010/main" val="144519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A45D-3599-242F-97D0-81453CCBB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83AF5-44A1-4669-5F34-25FFC684E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7E0B6-C80C-6924-7BD3-A80E1D2F1C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Substantial Increase in Tuberculosis in California: Recommendations for California Healthcare Providers</a:t>
            </a:r>
            <a:endParaRPr lang="en-US"/>
          </a:p>
          <a:p>
            <a:endParaRPr lang="en-US"/>
          </a:p>
        </p:txBody>
      </p:sp>
      <p:sp>
        <p:nvSpPr>
          <p:cNvPr id="4" name="Slide Number Placeholder 3">
            <a:extLst>
              <a:ext uri="{FF2B5EF4-FFF2-40B4-BE49-F238E27FC236}">
                <a16:creationId xmlns:a16="http://schemas.microsoft.com/office/drawing/2014/main" id="{1C7AF12A-A7A3-BBE4-0523-856AF285F38B}"/>
              </a:ext>
            </a:extLst>
          </p:cNvPr>
          <p:cNvSpPr>
            <a:spLocks noGrp="1"/>
          </p:cNvSpPr>
          <p:nvPr>
            <p:ph type="sldNum" sz="quarter" idx="5"/>
          </p:nvPr>
        </p:nvSpPr>
        <p:spPr/>
        <p:txBody>
          <a:bodyPr/>
          <a:lstStyle/>
          <a:p>
            <a:fld id="{259A9577-339E-4DC4-B9E3-DC86EDF5B34F}" type="slidenum">
              <a:rPr lang="en-US" smtClean="0"/>
              <a:t>6</a:t>
            </a:fld>
            <a:endParaRPr lang="en-US"/>
          </a:p>
        </p:txBody>
      </p:sp>
    </p:spTree>
    <p:extLst>
      <p:ext uri="{BB962C8B-B14F-4D97-AF65-F5344CB8AC3E}">
        <p14:creationId xmlns:p14="http://schemas.microsoft.com/office/powerpoint/2010/main" val="320203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D7BCC-01B2-A312-3055-F08308C74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57838-76FD-BBD9-54F5-49BDAEC19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B7E2C-ADCD-5C8A-1D19-DBB7A89776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23F2CE-53B5-B885-B36B-5846948A20D5}"/>
              </a:ext>
            </a:extLst>
          </p:cNvPr>
          <p:cNvSpPr>
            <a:spLocks noGrp="1"/>
          </p:cNvSpPr>
          <p:nvPr>
            <p:ph type="sldNum" sz="quarter" idx="5"/>
          </p:nvPr>
        </p:nvSpPr>
        <p:spPr/>
        <p:txBody>
          <a:bodyPr/>
          <a:lstStyle/>
          <a:p>
            <a:fld id="{259A9577-339E-4DC4-B9E3-DC86EDF5B34F}" type="slidenum">
              <a:rPr lang="en-US" smtClean="0"/>
              <a:t>7</a:t>
            </a:fld>
            <a:endParaRPr lang="en-US"/>
          </a:p>
        </p:txBody>
      </p:sp>
    </p:spTree>
    <p:extLst>
      <p:ext uri="{BB962C8B-B14F-4D97-AF65-F5344CB8AC3E}">
        <p14:creationId xmlns:p14="http://schemas.microsoft.com/office/powerpoint/2010/main" val="246079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8DC4-BA9A-E6C0-532F-148D4759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8638D-6F84-78A4-B918-69EE18536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DFFFF-3C9C-278A-31AF-6E35BBDB17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6A6CDE-5A1D-2904-5A71-379A631A8BA9}"/>
              </a:ext>
            </a:extLst>
          </p:cNvPr>
          <p:cNvSpPr>
            <a:spLocks noGrp="1"/>
          </p:cNvSpPr>
          <p:nvPr>
            <p:ph type="sldNum" sz="quarter" idx="5"/>
          </p:nvPr>
        </p:nvSpPr>
        <p:spPr/>
        <p:txBody>
          <a:bodyPr/>
          <a:lstStyle/>
          <a:p>
            <a:fld id="{259A9577-339E-4DC4-B9E3-DC86EDF5B34F}" type="slidenum">
              <a:rPr lang="en-US" smtClean="0"/>
              <a:t>9</a:t>
            </a:fld>
            <a:endParaRPr lang="en-US"/>
          </a:p>
        </p:txBody>
      </p:sp>
    </p:spTree>
    <p:extLst>
      <p:ext uri="{BB962C8B-B14F-4D97-AF65-F5344CB8AC3E}">
        <p14:creationId xmlns:p14="http://schemas.microsoft.com/office/powerpoint/2010/main" val="84649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41A0C-32BA-D9BC-F95C-D1E498720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933AB-E894-6338-DEC3-72080E75E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95DE1-81BC-5A26-926C-4F304CD438EB}"/>
              </a:ext>
            </a:extLst>
          </p:cNvPr>
          <p:cNvSpPr>
            <a:spLocks noGrp="1"/>
          </p:cNvSpPr>
          <p:nvPr>
            <p:ph type="body" idx="1"/>
          </p:nvPr>
        </p:nvSpPr>
        <p:spPr/>
        <p:txBody>
          <a:bodyPr/>
          <a:lstStyle/>
          <a:p>
            <a:pPr marL="0" marR="0" algn="l">
              <a:spcBef>
                <a:spcPts val="0"/>
              </a:spcBef>
              <a:spcAft>
                <a:spcPts val="0"/>
              </a:spcAft>
            </a:pPr>
            <a:endParaRPr lang="en-US" sz="1800" b="0" i="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3CF7F46F-9BF0-9198-DFF3-FD776CE5ABE3}"/>
              </a:ext>
            </a:extLst>
          </p:cNvPr>
          <p:cNvSpPr>
            <a:spLocks noGrp="1"/>
          </p:cNvSpPr>
          <p:nvPr>
            <p:ph type="sldNum" sz="quarter" idx="5"/>
          </p:nvPr>
        </p:nvSpPr>
        <p:spPr/>
        <p:txBody>
          <a:bodyPr/>
          <a:lstStyle/>
          <a:p>
            <a:fld id="{259A9577-339E-4DC4-B9E3-DC86EDF5B34F}" type="slidenum">
              <a:rPr lang="en-US" smtClean="0"/>
              <a:t>10</a:t>
            </a:fld>
            <a:endParaRPr lang="en-US"/>
          </a:p>
        </p:txBody>
      </p:sp>
    </p:spTree>
    <p:extLst>
      <p:ext uri="{BB962C8B-B14F-4D97-AF65-F5344CB8AC3E}">
        <p14:creationId xmlns:p14="http://schemas.microsoft.com/office/powerpoint/2010/main" val="354357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CF63D-C210-A0A0-83D8-4D5460008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9A6CA-800B-2138-D716-D20F173A5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5D5E1-D1AB-09EB-B8C9-6E8109CEA1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0AF0CA-FF1F-5426-A62E-B36AA618D5EC}"/>
              </a:ext>
            </a:extLst>
          </p:cNvPr>
          <p:cNvSpPr>
            <a:spLocks noGrp="1"/>
          </p:cNvSpPr>
          <p:nvPr>
            <p:ph type="sldNum" sz="quarter" idx="5"/>
          </p:nvPr>
        </p:nvSpPr>
        <p:spPr/>
        <p:txBody>
          <a:bodyPr/>
          <a:lstStyle/>
          <a:p>
            <a:fld id="{259A9577-339E-4DC4-B9E3-DC86EDF5B34F}" type="slidenum">
              <a:rPr lang="en-US" smtClean="0"/>
              <a:t>12</a:t>
            </a:fld>
            <a:endParaRPr lang="en-US"/>
          </a:p>
        </p:txBody>
      </p:sp>
    </p:spTree>
    <p:extLst>
      <p:ext uri="{BB962C8B-B14F-4D97-AF65-F5344CB8AC3E}">
        <p14:creationId xmlns:p14="http://schemas.microsoft.com/office/powerpoint/2010/main" val="7452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White">
    <p:spTree>
      <p:nvGrpSpPr>
        <p:cNvPr id="1" name=""/>
        <p:cNvGrpSpPr/>
        <p:nvPr/>
      </p:nvGrpSpPr>
      <p:grpSpPr>
        <a:xfrm>
          <a:off x="0" y="0"/>
          <a:ext cx="0" cy="0"/>
          <a:chOff x="0" y="0"/>
          <a:chExt cx="0" cy="0"/>
        </a:xfrm>
      </p:grpSpPr>
      <p:pic>
        <p:nvPicPr>
          <p:cNvPr id="2" name="Picture 1" descr="RUHS CornerstoneBoarder3.ai"/>
          <p:cNvPicPr>
            <a:picLocks noChangeAspect="1"/>
          </p:cNvPicPr>
          <p:nvPr userDrawn="1"/>
        </p:nvPicPr>
        <p:blipFill rotWithShape="1">
          <a:blip r:embed="rId2">
            <a:extLst>
              <a:ext uri="{28A0092B-C50C-407E-A947-70E740481C1C}">
                <a14:useLocalDpi xmlns:a14="http://schemas.microsoft.com/office/drawing/2010/main" val="0"/>
              </a:ext>
            </a:extLst>
          </a:blip>
          <a:srcRect t="4628"/>
          <a:stretch/>
        </p:blipFill>
        <p:spPr>
          <a:xfrm>
            <a:off x="1" y="0"/>
            <a:ext cx="18313266" cy="10287000"/>
          </a:xfrm>
          <a:prstGeom prst="rect">
            <a:avLst/>
          </a:prstGeom>
        </p:spPr>
      </p:pic>
      <p:sp>
        <p:nvSpPr>
          <p:cNvPr id="5" name="Title 1"/>
          <p:cNvSpPr>
            <a:spLocks noGrp="1"/>
          </p:cNvSpPr>
          <p:nvPr>
            <p:ph type="ctrTitle" hasCustomPrompt="1"/>
          </p:nvPr>
        </p:nvSpPr>
        <p:spPr>
          <a:xfrm>
            <a:off x="3200400" y="1714500"/>
            <a:ext cx="14173200" cy="2743200"/>
          </a:xfrm>
        </p:spPr>
        <p:txBody>
          <a:bodyPr anchor="b" anchorCtr="1"/>
          <a:lstStyle>
            <a:lvl1pPr>
              <a:lnSpc>
                <a:spcPts val="6900"/>
              </a:lnSpc>
              <a:defRPr>
                <a:solidFill>
                  <a:srgbClr val="003469"/>
                </a:solidFill>
              </a:defRPr>
            </a:lvl1pPr>
          </a:lstStyle>
          <a:p>
            <a:r>
              <a:rPr lang="en-US"/>
              <a:t>Click to edit Master </a:t>
            </a:r>
            <a:br>
              <a:rPr lang="en-US"/>
            </a:br>
            <a:r>
              <a:rPr lang="en-US"/>
              <a:t>title style</a:t>
            </a:r>
          </a:p>
        </p:txBody>
      </p:sp>
      <p:sp>
        <p:nvSpPr>
          <p:cNvPr id="6" name="Subtitle 2"/>
          <p:cNvSpPr>
            <a:spLocks noGrp="1"/>
          </p:cNvSpPr>
          <p:nvPr>
            <p:ph type="subTitle" idx="1"/>
          </p:nvPr>
        </p:nvSpPr>
        <p:spPr>
          <a:xfrm>
            <a:off x="3657600" y="4800600"/>
            <a:ext cx="13258800" cy="2400300"/>
          </a:xfrm>
        </p:spPr>
        <p:txBody>
          <a:bodyPr anchor="t" anchorCtr="1"/>
          <a:lstStyle>
            <a:lvl1pPr marL="0" indent="0" algn="ctr">
              <a:buNone/>
              <a:defRPr>
                <a:solidFill>
                  <a:srgbClr val="8A8C91"/>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13" name="Date Placeholder 3"/>
          <p:cNvSpPr>
            <a:spLocks noGrp="1"/>
          </p:cNvSpPr>
          <p:nvPr>
            <p:ph type="dt" sz="half" idx="2"/>
          </p:nvPr>
        </p:nvSpPr>
        <p:spPr>
          <a:xfrm>
            <a:off x="2743200" y="9601200"/>
            <a:ext cx="1828800" cy="342900"/>
          </a:xfrm>
          <a:prstGeom prst="rect">
            <a:avLst/>
          </a:prstGeom>
        </p:spPr>
        <p:txBody>
          <a:bodyPr vert="horz" lIns="0" tIns="0" rIns="0" bIns="0" rtlCol="0" anchor="t" anchorCtr="0"/>
          <a:lstStyle>
            <a:lvl1pPr algn="l">
              <a:defRPr sz="1800">
                <a:solidFill>
                  <a:schemeClr val="tx1">
                    <a:tint val="75000"/>
                  </a:schemeClr>
                </a:solidFill>
              </a:defRPr>
            </a:lvl1pPr>
          </a:lstStyle>
          <a:p>
            <a:fld id="{33C29B63-6DA0-6B42-8766-858B842843D2}" type="datetime1">
              <a:rPr lang="en-US" smtClean="0"/>
              <a:t>4/5/2024</a:t>
            </a:fld>
            <a:endParaRPr lang="en-US"/>
          </a:p>
        </p:txBody>
      </p:sp>
      <p:sp>
        <p:nvSpPr>
          <p:cNvPr id="14" name="Footer Placeholder 4"/>
          <p:cNvSpPr>
            <a:spLocks noGrp="1"/>
          </p:cNvSpPr>
          <p:nvPr>
            <p:ph type="ftr" sz="quarter" idx="3"/>
          </p:nvPr>
        </p:nvSpPr>
        <p:spPr>
          <a:xfrm>
            <a:off x="4572000" y="9601200"/>
            <a:ext cx="5486400" cy="342900"/>
          </a:xfrm>
          <a:prstGeom prst="rect">
            <a:avLst/>
          </a:prstGeom>
        </p:spPr>
        <p:txBody>
          <a:bodyPr vert="horz" lIns="0" tIns="0" rIns="0" bIns="0" rtlCol="0" anchor="t" anchorCtr="0"/>
          <a:lstStyle>
            <a:lvl1pPr algn="ctr">
              <a:defRPr sz="18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10058400" y="9601200"/>
            <a:ext cx="1371600" cy="342900"/>
          </a:xfrm>
          <a:prstGeom prst="rect">
            <a:avLst/>
          </a:prstGeom>
        </p:spPr>
        <p:txBody>
          <a:bodyPr vert="horz" lIns="0" tIns="0" rIns="0" bIns="0" rtlCol="0" anchor="t" anchorCtr="0"/>
          <a:lstStyle>
            <a:lvl1pPr algn="r">
              <a:defRPr sz="1800">
                <a:solidFill>
                  <a:schemeClr val="tx1">
                    <a:tint val="75000"/>
                  </a:schemeClr>
                </a:solidFill>
              </a:defRPr>
            </a:lvl1pPr>
          </a:lstStyle>
          <a:p>
            <a:fld id="{27C42CBD-A71F-E145-880C-AAE760575688}" type="slidenum">
              <a:rPr lang="en-US" smtClean="0"/>
              <a:t>‹#›</a:t>
            </a:fld>
            <a:endParaRPr lang="en-US"/>
          </a:p>
        </p:txBody>
      </p:sp>
    </p:spTree>
    <p:extLst>
      <p:ext uri="{BB962C8B-B14F-4D97-AF65-F5344CB8AC3E}">
        <p14:creationId xmlns:p14="http://schemas.microsoft.com/office/powerpoint/2010/main" val="200267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rivcoca-my.sharepoint.com/:f:/g/personal/gagandeep_anand_ruhealth_org/EnAeTrDBq3xErOrZZWDlr4MB-v5XD91Uy6GhFqPrQ7-Qe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surveymonkey.com/r/JP24-MAR28"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4889234" y="299544"/>
            <a:ext cx="6797532" cy="679753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D73"/>
            </a:solidFill>
          </p:spPr>
          <p:txBody>
            <a:bodyPr/>
            <a:lstStyle/>
            <a:p>
              <a:endParaRPr lang="en-US"/>
            </a:p>
          </p:txBody>
        </p:sp>
      </p:grpSp>
      <p:grpSp>
        <p:nvGrpSpPr>
          <p:cNvPr id="4" name="Group 4"/>
          <p:cNvGrpSpPr/>
          <p:nvPr/>
        </p:nvGrpSpPr>
        <p:grpSpPr>
          <a:xfrm rot="2700000">
            <a:off x="15258405" y="668715"/>
            <a:ext cx="6059191" cy="605919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txBody>
            <a:bodyPr/>
            <a:lstStyle/>
            <a:p>
              <a:endParaRPr lang="en-US"/>
            </a:p>
          </p:txBody>
        </p:sp>
      </p:grpSp>
      <p:grpSp>
        <p:nvGrpSpPr>
          <p:cNvPr id="6" name="Group 6"/>
          <p:cNvGrpSpPr/>
          <p:nvPr/>
        </p:nvGrpSpPr>
        <p:grpSpPr>
          <a:xfrm rot="2700000">
            <a:off x="11413049" y="7327957"/>
            <a:ext cx="6856334" cy="685633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grpSp>
        <p:nvGrpSpPr>
          <p:cNvPr id="8" name="Group 8"/>
          <p:cNvGrpSpPr/>
          <p:nvPr/>
        </p:nvGrpSpPr>
        <p:grpSpPr>
          <a:xfrm>
            <a:off x="0" y="0"/>
            <a:ext cx="541602" cy="10287000"/>
            <a:chOff x="0" y="0"/>
            <a:chExt cx="157867" cy="2998468"/>
          </a:xfrm>
        </p:grpSpPr>
        <p:sp>
          <p:nvSpPr>
            <p:cNvPr id="9" name="Freeform 9"/>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pic>
        <p:nvPicPr>
          <p:cNvPr id="10" name="Picture 10"/>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6" y="-11953541"/>
            <a:ext cx="12993464" cy="2102579"/>
          </a:xfrm>
          <a:prstGeom prst="rect">
            <a:avLst/>
          </a:prstGeom>
        </p:spPr>
      </p:pic>
      <p:sp>
        <p:nvSpPr>
          <p:cNvPr id="12" name="TextBox 12"/>
          <p:cNvSpPr txBox="1"/>
          <p:nvPr/>
        </p:nvSpPr>
        <p:spPr>
          <a:xfrm>
            <a:off x="2224837" y="3221141"/>
            <a:ext cx="12616379" cy="1371600"/>
          </a:xfrm>
          <a:prstGeom prst="rect">
            <a:avLst/>
          </a:prstGeom>
        </p:spPr>
        <p:txBody>
          <a:bodyPr lIns="0" tIns="0" rIns="0" bIns="0" rtlCol="0" anchor="t">
            <a:spAutoFit/>
          </a:bodyPr>
          <a:lstStyle/>
          <a:p>
            <a:pPr>
              <a:lnSpc>
                <a:spcPts val="10499"/>
              </a:lnSpc>
            </a:pPr>
            <a:r>
              <a:rPr lang="en-US" sz="9950" spc="999">
                <a:solidFill>
                  <a:srgbClr val="F38B00"/>
                </a:solidFill>
                <a:latin typeface="Times New Roman"/>
                <a:cs typeface="Times New Roman"/>
              </a:rPr>
              <a:t>World TB Day</a:t>
            </a:r>
          </a:p>
        </p:txBody>
      </p:sp>
      <p:sp>
        <p:nvSpPr>
          <p:cNvPr id="13" name="TextBox 13"/>
          <p:cNvSpPr txBox="1"/>
          <p:nvPr/>
        </p:nvSpPr>
        <p:spPr>
          <a:xfrm>
            <a:off x="3421000" y="-1550"/>
            <a:ext cx="12616379" cy="1500411"/>
          </a:xfrm>
          <a:prstGeom prst="rect">
            <a:avLst/>
          </a:prstGeom>
        </p:spPr>
        <p:txBody>
          <a:bodyPr wrap="square" lIns="0" tIns="0" rIns="0" bIns="0" rtlCol="0" anchor="t">
            <a:spAutoFit/>
          </a:bodyPr>
          <a:lstStyle/>
          <a:p>
            <a:pPr>
              <a:lnSpc>
                <a:spcPts val="12600"/>
              </a:lnSpc>
            </a:pPr>
            <a:r>
              <a:rPr lang="en-US" sz="9600" spc="600">
                <a:solidFill>
                  <a:srgbClr val="002D73"/>
                </a:solidFill>
                <a:latin typeface="Times New Roman"/>
                <a:cs typeface="Times New Roman"/>
              </a:rPr>
              <a:t>TB Grand Rounds</a:t>
            </a:r>
          </a:p>
        </p:txBody>
      </p:sp>
      <p:sp>
        <p:nvSpPr>
          <p:cNvPr id="14" name="TextBox 14"/>
          <p:cNvSpPr txBox="1"/>
          <p:nvPr/>
        </p:nvSpPr>
        <p:spPr>
          <a:xfrm>
            <a:off x="865040" y="6503362"/>
            <a:ext cx="12616379" cy="2958887"/>
          </a:xfrm>
          <a:prstGeom prst="rect">
            <a:avLst/>
          </a:prstGeom>
        </p:spPr>
        <p:txBody>
          <a:bodyPr lIns="0" tIns="0" rIns="0" bIns="0" rtlCol="0" anchor="t">
            <a:spAutoFit/>
          </a:bodyPr>
          <a:lstStyle/>
          <a:p>
            <a:pPr>
              <a:lnSpc>
                <a:spcPts val="4200"/>
              </a:lnSpc>
              <a:spcAft>
                <a:spcPts val="1200"/>
              </a:spcAft>
            </a:pPr>
            <a:r>
              <a:rPr lang="en-US" sz="2800" b="1" spc="300">
                <a:solidFill>
                  <a:srgbClr val="666666"/>
                </a:solidFill>
                <a:latin typeface="Times New Roman"/>
                <a:cs typeface="Times New Roman"/>
              </a:rPr>
              <a:t>Jennifer Chevinsky</a:t>
            </a:r>
            <a:r>
              <a:rPr lang="en-US" sz="2800" spc="300">
                <a:solidFill>
                  <a:srgbClr val="666666"/>
                </a:solidFill>
                <a:latin typeface="Times New Roman"/>
                <a:cs typeface="Times New Roman"/>
              </a:rPr>
              <a:t>, MD MPH FACPM DipABLM, Deputy Public Health Officer</a:t>
            </a:r>
          </a:p>
          <a:p>
            <a:pPr>
              <a:lnSpc>
                <a:spcPts val="4200"/>
              </a:lnSpc>
            </a:pPr>
            <a:r>
              <a:rPr lang="en-US" sz="2800" b="1" spc="300">
                <a:solidFill>
                  <a:srgbClr val="666666"/>
                </a:solidFill>
                <a:latin typeface="Times New Roman"/>
                <a:cs typeface="Times New Roman"/>
              </a:rPr>
              <a:t>Barbara Cole</a:t>
            </a:r>
            <a:r>
              <a:rPr lang="en-US" sz="2800" spc="300">
                <a:solidFill>
                  <a:srgbClr val="666666"/>
                </a:solidFill>
                <a:latin typeface="Times New Roman"/>
                <a:cs typeface="Times New Roman"/>
              </a:rPr>
              <a:t>, RN, PHN, MSN, Director, Disease Control</a:t>
            </a:r>
          </a:p>
          <a:p>
            <a:pPr>
              <a:lnSpc>
                <a:spcPts val="4200"/>
              </a:lnSpc>
              <a:spcAft>
                <a:spcPts val="1200"/>
              </a:spcAft>
            </a:pPr>
            <a:r>
              <a:rPr lang="en-US" sz="2800" spc="300">
                <a:solidFill>
                  <a:srgbClr val="666666"/>
                </a:solidFill>
                <a:latin typeface="Times New Roman"/>
                <a:cs typeface="Times New Roman"/>
              </a:rPr>
              <a:t>Riverside University Health System Public Health</a:t>
            </a:r>
          </a:p>
          <a:p>
            <a:pPr>
              <a:lnSpc>
                <a:spcPts val="4200"/>
              </a:lnSpc>
            </a:pPr>
            <a:r>
              <a:rPr lang="en-US" sz="2800" b="1" spc="300">
                <a:solidFill>
                  <a:srgbClr val="666666"/>
                </a:solidFill>
                <a:latin typeface="Times New Roman"/>
                <a:cs typeface="Times New Roman"/>
              </a:rPr>
              <a:t>March 28, 2024</a:t>
            </a:r>
          </a:p>
        </p:txBody>
      </p:sp>
      <p:pic>
        <p:nvPicPr>
          <p:cNvPr id="16" name="Picture 15">
            <a:extLst>
              <a:ext uri="{FF2B5EF4-FFF2-40B4-BE49-F238E27FC236}">
                <a16:creationId xmlns:a16="http://schemas.microsoft.com/office/drawing/2014/main" id="{149EB634-FFE2-2AA8-F6CB-A91598350F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979087" y="8180403"/>
            <a:ext cx="3545364" cy="18933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E87E1-CCA7-6594-7846-5910F2A0F6F6}"/>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3A0A6883-A9DE-484E-5E1B-74A98261EB9E}"/>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FDBAC7C8-7005-CCC5-6B20-18D6003BF6B6}"/>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3FC79935-7EB2-6543-8941-E36DDCDE435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4F2700A-7227-15DA-1DFB-446F616F5D49}"/>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DF63FEC7-6E56-09D0-3830-0E539BC0FC52}"/>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80712CF2-BAB4-7D6C-958B-24817454461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E5B80ED6-D3F3-BEE9-2E51-691FB680A40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CF853FEF-E7CC-8ECC-0BF8-392A70176E56}"/>
              </a:ext>
            </a:extLst>
          </p:cNvPr>
          <p:cNvSpPr txBox="1"/>
          <p:nvPr/>
        </p:nvSpPr>
        <p:spPr>
          <a:xfrm>
            <a:off x="1028700" y="1095375"/>
            <a:ext cx="15582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Updated USPSTF recommendations</a:t>
            </a:r>
          </a:p>
        </p:txBody>
      </p:sp>
      <p:pic>
        <p:nvPicPr>
          <p:cNvPr id="16" name="Picture 15">
            <a:extLst>
              <a:ext uri="{FF2B5EF4-FFF2-40B4-BE49-F238E27FC236}">
                <a16:creationId xmlns:a16="http://schemas.microsoft.com/office/drawing/2014/main" id="{0E52C297-830E-6285-2E7D-AE505BD346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D2D72BD8-AADA-DA4D-6C16-B4324E078073}"/>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16850222-56F3-F5E7-78E9-48B50242AE45}"/>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pic>
        <p:nvPicPr>
          <p:cNvPr id="7" name="Picture 6">
            <a:extLst>
              <a:ext uri="{FF2B5EF4-FFF2-40B4-BE49-F238E27FC236}">
                <a16:creationId xmlns:a16="http://schemas.microsoft.com/office/drawing/2014/main" id="{683D9F7D-FA47-D5B5-6248-1195A4CA3013}"/>
              </a:ext>
            </a:extLst>
          </p:cNvPr>
          <p:cNvPicPr>
            <a:picLocks noChangeAspect="1"/>
          </p:cNvPicPr>
          <p:nvPr/>
        </p:nvPicPr>
        <p:blipFill>
          <a:blip r:embed="rId4"/>
          <a:stretch>
            <a:fillRect/>
          </a:stretch>
        </p:blipFill>
        <p:spPr>
          <a:xfrm>
            <a:off x="918059" y="1979563"/>
            <a:ext cx="15804181" cy="3353268"/>
          </a:xfrm>
          <a:prstGeom prst="rect">
            <a:avLst/>
          </a:prstGeom>
        </p:spPr>
      </p:pic>
      <p:sp>
        <p:nvSpPr>
          <p:cNvPr id="15" name="TextBox 14">
            <a:extLst>
              <a:ext uri="{FF2B5EF4-FFF2-40B4-BE49-F238E27FC236}">
                <a16:creationId xmlns:a16="http://schemas.microsoft.com/office/drawing/2014/main" id="{5892D912-BBE8-3F00-49BC-2ABFFFF82CC8}"/>
              </a:ext>
            </a:extLst>
          </p:cNvPr>
          <p:cNvSpPr txBox="1"/>
          <p:nvPr/>
        </p:nvSpPr>
        <p:spPr>
          <a:xfrm>
            <a:off x="1229935" y="5235654"/>
            <a:ext cx="15169760" cy="4185761"/>
          </a:xfrm>
          <a:prstGeom prst="rect">
            <a:avLst/>
          </a:prstGeom>
        </p:spPr>
        <p:txBody>
          <a:bodyPr wrap="square" lIns="0" tIns="0" rIns="0" bIns="0" rtlCol="0" anchor="t">
            <a:spAutoFit/>
          </a:bodyPr>
          <a:lstStyle/>
          <a:p>
            <a:pPr>
              <a:spcBef>
                <a:spcPts val="600"/>
              </a:spcBef>
              <a:spcAft>
                <a:spcPts val="600"/>
              </a:spcAft>
            </a:pPr>
            <a:r>
              <a:rPr lang="en-US" sz="4000" b="1" spc="300">
                <a:solidFill>
                  <a:srgbClr val="666666"/>
                </a:solidFill>
                <a:latin typeface="Times New Roman"/>
                <a:cs typeface="Times New Roman"/>
              </a:rPr>
              <a:t>Assessment of Higher Risk (USPSTF):</a:t>
            </a:r>
          </a:p>
          <a:p>
            <a:pPr marL="571500" indent="-5715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Foreign-born (Mexico, Philippines, India, Vietnam, China, etc.)</a:t>
            </a:r>
          </a:p>
          <a:p>
            <a:pPr marL="571500" indent="-5715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High-risk settings (homeless shelters, correctional facilities)</a:t>
            </a:r>
          </a:p>
          <a:p>
            <a:pPr marL="571500" indent="-5715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Immunosuppressed (HIV, immunosuppressive medications, </a:t>
            </a:r>
            <a:br>
              <a:rPr lang="en-US" sz="3200" spc="300">
                <a:solidFill>
                  <a:srgbClr val="666666"/>
                </a:solidFill>
                <a:latin typeface="Times New Roman"/>
                <a:cs typeface="Times New Roman"/>
              </a:rPr>
            </a:br>
            <a:r>
              <a:rPr lang="en-US" sz="3200" spc="300">
                <a:solidFill>
                  <a:srgbClr val="666666"/>
                </a:solidFill>
                <a:latin typeface="Times New Roman"/>
                <a:cs typeface="Times New Roman"/>
              </a:rPr>
              <a:t>organ recipients)</a:t>
            </a:r>
          </a:p>
          <a:p>
            <a:pPr marL="571500" indent="-5715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TB contacts (healthcare workers, high-risk congregate </a:t>
            </a:r>
            <a:br>
              <a:rPr lang="en-US" sz="3200" spc="300">
                <a:solidFill>
                  <a:srgbClr val="666666"/>
                </a:solidFill>
                <a:latin typeface="Times New Roman"/>
                <a:cs typeface="Times New Roman"/>
              </a:rPr>
            </a:br>
            <a:r>
              <a:rPr lang="en-US" sz="3200" spc="300">
                <a:solidFill>
                  <a:srgbClr val="666666"/>
                </a:solidFill>
                <a:latin typeface="Times New Roman"/>
                <a:cs typeface="Times New Roman"/>
              </a:rPr>
              <a:t>settings)</a:t>
            </a:r>
          </a:p>
        </p:txBody>
      </p:sp>
    </p:spTree>
    <p:extLst>
      <p:ext uri="{BB962C8B-B14F-4D97-AF65-F5344CB8AC3E}">
        <p14:creationId xmlns:p14="http://schemas.microsoft.com/office/powerpoint/2010/main" val="36566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2EC5B909-75CE-214C-85BB-62601505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31" y="419100"/>
            <a:ext cx="14959811" cy="9220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37FAC56-EA83-295E-F927-8B3035B480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23144" y="8822526"/>
            <a:ext cx="2630964" cy="1401163"/>
          </a:xfrm>
          <a:prstGeom prst="rect">
            <a:avLst/>
          </a:prstGeom>
        </p:spPr>
      </p:pic>
    </p:spTree>
    <p:extLst>
      <p:ext uri="{BB962C8B-B14F-4D97-AF65-F5344CB8AC3E}">
        <p14:creationId xmlns:p14="http://schemas.microsoft.com/office/powerpoint/2010/main" val="70392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9339-6FB8-D2A4-EED0-8493100C22F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2A03B9F-297B-434A-979E-D9AD8B33727F}"/>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7EC95A8B-8F87-628C-6F24-3C795C407D90}"/>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grpSp>
        <p:nvGrpSpPr>
          <p:cNvPr id="5" name="Group 5">
            <a:extLst>
              <a:ext uri="{FF2B5EF4-FFF2-40B4-BE49-F238E27FC236}">
                <a16:creationId xmlns:a16="http://schemas.microsoft.com/office/drawing/2014/main" id="{2DE52CF6-5FD1-A1EA-E5B4-FE9F604F7436}"/>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1ED3524E-8414-BE2C-C957-E2E91F286387}"/>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9BF40525-68D6-ED60-23E7-A3205CD7DD4F}"/>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DBD69AE0-F192-0A05-8012-18B825EAAF26}"/>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18C2ADB2-4553-54A6-D21C-6255B27DE136}"/>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356B44D7-456D-EB37-27B5-1B34D56F249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1099A17B-C827-FD77-69A6-25AD1E501AE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F33FB100-DBFF-DBE2-2344-033FC711E4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23144" y="8822526"/>
            <a:ext cx="2630964" cy="1401163"/>
          </a:xfrm>
          <a:prstGeom prst="rect">
            <a:avLst/>
          </a:prstGeom>
        </p:spPr>
      </p:pic>
      <p:pic>
        <p:nvPicPr>
          <p:cNvPr id="2" name="Picture 2">
            <a:extLst>
              <a:ext uri="{FF2B5EF4-FFF2-40B4-BE49-F238E27FC236}">
                <a16:creationId xmlns:a16="http://schemas.microsoft.com/office/drawing/2014/main" id="{6F2FE578-3955-4ECE-CB9D-5F6D3BAE2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548" y="23813"/>
            <a:ext cx="7904871" cy="1026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47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FFDFD-2854-7373-3004-C2C5B0721D34}"/>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7333A19D-D35C-5747-BA9B-C5B7F8E9CCF2}"/>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6830186E-6B96-CBF4-C4C3-77F3B44E0295}"/>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281D947B-E6F4-6044-5FA2-F851DA6D7BFC}"/>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93F1DF52-5BF5-9F73-EA43-B008592EC45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311871E1-DC23-62BE-6DE4-BAC4E4AF682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4C2A1B83-C704-7715-8F6F-5327C61AA38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324328FB-8A7A-B95C-F5A8-8F93EA76CBB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29800520-DAD4-1129-45D7-2A02680A3011}"/>
              </a:ext>
            </a:extLst>
          </p:cNvPr>
          <p:cNvSpPr txBox="1"/>
          <p:nvPr/>
        </p:nvSpPr>
        <p:spPr>
          <a:xfrm>
            <a:off x="1028700" y="1095375"/>
            <a:ext cx="17025408"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LTBI Risk Assessment</a:t>
            </a:r>
          </a:p>
        </p:txBody>
      </p:sp>
      <p:pic>
        <p:nvPicPr>
          <p:cNvPr id="16" name="Picture 15">
            <a:extLst>
              <a:ext uri="{FF2B5EF4-FFF2-40B4-BE49-F238E27FC236}">
                <a16:creationId xmlns:a16="http://schemas.microsoft.com/office/drawing/2014/main" id="{58AD2083-5D03-6F89-1754-A0E2E876E8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2FCFC6F4-7C38-30C8-B47C-7E684D965688}"/>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225D5E4-4355-1EC6-E9D3-00E48944ED77}"/>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pic>
        <p:nvPicPr>
          <p:cNvPr id="7" name="Picture 6">
            <a:extLst>
              <a:ext uri="{FF2B5EF4-FFF2-40B4-BE49-F238E27FC236}">
                <a16:creationId xmlns:a16="http://schemas.microsoft.com/office/drawing/2014/main" id="{ACA43F4E-75FE-B179-33F7-09450DB7A74A}"/>
              </a:ext>
            </a:extLst>
          </p:cNvPr>
          <p:cNvPicPr>
            <a:picLocks noChangeAspect="1"/>
          </p:cNvPicPr>
          <p:nvPr/>
        </p:nvPicPr>
        <p:blipFill>
          <a:blip r:embed="rId4"/>
          <a:stretch>
            <a:fillRect/>
          </a:stretch>
        </p:blipFill>
        <p:spPr>
          <a:xfrm>
            <a:off x="609600" y="1926723"/>
            <a:ext cx="12870612" cy="7154236"/>
          </a:xfrm>
          <a:prstGeom prst="rect">
            <a:avLst/>
          </a:prstGeom>
        </p:spPr>
      </p:pic>
      <p:pic>
        <p:nvPicPr>
          <p:cNvPr id="17" name="Picture 16">
            <a:extLst>
              <a:ext uri="{FF2B5EF4-FFF2-40B4-BE49-F238E27FC236}">
                <a16:creationId xmlns:a16="http://schemas.microsoft.com/office/drawing/2014/main" id="{FA83909C-1C3E-136B-4ED3-A96BB024A1AC}"/>
              </a:ext>
            </a:extLst>
          </p:cNvPr>
          <p:cNvPicPr>
            <a:picLocks noChangeAspect="1"/>
          </p:cNvPicPr>
          <p:nvPr/>
        </p:nvPicPr>
        <p:blipFill>
          <a:blip r:embed="rId5"/>
          <a:stretch>
            <a:fillRect/>
          </a:stretch>
        </p:blipFill>
        <p:spPr>
          <a:xfrm>
            <a:off x="14540828" y="1813148"/>
            <a:ext cx="2019300" cy="2019300"/>
          </a:xfrm>
          <a:prstGeom prst="rect">
            <a:avLst/>
          </a:prstGeom>
        </p:spPr>
      </p:pic>
      <p:pic>
        <p:nvPicPr>
          <p:cNvPr id="14" name="Picture 13">
            <a:extLst>
              <a:ext uri="{FF2B5EF4-FFF2-40B4-BE49-F238E27FC236}">
                <a16:creationId xmlns:a16="http://schemas.microsoft.com/office/drawing/2014/main" id="{94B1F539-AC91-7493-98F6-151DAF5F6D56}"/>
              </a:ext>
            </a:extLst>
          </p:cNvPr>
          <p:cNvPicPr>
            <a:picLocks noChangeAspect="1"/>
          </p:cNvPicPr>
          <p:nvPr/>
        </p:nvPicPr>
        <p:blipFill>
          <a:blip r:embed="rId6"/>
          <a:stretch>
            <a:fillRect/>
          </a:stretch>
        </p:blipFill>
        <p:spPr>
          <a:xfrm>
            <a:off x="14516237" y="4032766"/>
            <a:ext cx="2095363" cy="2095363"/>
          </a:xfrm>
          <a:prstGeom prst="rect">
            <a:avLst/>
          </a:prstGeom>
        </p:spPr>
      </p:pic>
      <p:sp>
        <p:nvSpPr>
          <p:cNvPr id="22" name="TextBox 21">
            <a:extLst>
              <a:ext uri="{FF2B5EF4-FFF2-40B4-BE49-F238E27FC236}">
                <a16:creationId xmlns:a16="http://schemas.microsoft.com/office/drawing/2014/main" id="{B5BA6DDF-DB12-53F4-E670-B7D691A8B219}"/>
              </a:ext>
            </a:extLst>
          </p:cNvPr>
          <p:cNvSpPr txBox="1"/>
          <p:nvPr/>
        </p:nvSpPr>
        <p:spPr>
          <a:xfrm>
            <a:off x="14782800" y="1461878"/>
            <a:ext cx="1777328" cy="369332"/>
          </a:xfrm>
          <a:prstGeom prst="rect">
            <a:avLst/>
          </a:prstGeom>
          <a:noFill/>
        </p:spPr>
        <p:txBody>
          <a:bodyPr wrap="square">
            <a:spAutoFit/>
          </a:bodyPr>
          <a:lstStyle/>
          <a:p>
            <a:r>
              <a:rPr lang="en-US" sz="1800" cap="all" spc="500">
                <a:solidFill>
                  <a:srgbClr val="002D73"/>
                </a:solidFill>
                <a:latin typeface="Times New Roman"/>
                <a:cs typeface="Times New Roman"/>
              </a:rPr>
              <a:t>(Adult)</a:t>
            </a:r>
            <a:endParaRPr lang="en-US"/>
          </a:p>
        </p:txBody>
      </p:sp>
      <p:sp>
        <p:nvSpPr>
          <p:cNvPr id="23" name="TextBox 22">
            <a:extLst>
              <a:ext uri="{FF2B5EF4-FFF2-40B4-BE49-F238E27FC236}">
                <a16:creationId xmlns:a16="http://schemas.microsoft.com/office/drawing/2014/main" id="{341C53BE-6439-02E7-A786-B83959B6A543}"/>
              </a:ext>
            </a:extLst>
          </p:cNvPr>
          <p:cNvSpPr txBox="1"/>
          <p:nvPr/>
        </p:nvSpPr>
        <p:spPr>
          <a:xfrm>
            <a:off x="14834272" y="3848100"/>
            <a:ext cx="1777328" cy="369332"/>
          </a:xfrm>
          <a:prstGeom prst="rect">
            <a:avLst/>
          </a:prstGeom>
          <a:noFill/>
        </p:spPr>
        <p:txBody>
          <a:bodyPr wrap="square">
            <a:spAutoFit/>
          </a:bodyPr>
          <a:lstStyle/>
          <a:p>
            <a:r>
              <a:rPr lang="en-US" sz="1800" cap="all" spc="500">
                <a:solidFill>
                  <a:srgbClr val="002D73"/>
                </a:solidFill>
                <a:latin typeface="Times New Roman"/>
                <a:cs typeface="Times New Roman"/>
              </a:rPr>
              <a:t>(Child)</a:t>
            </a:r>
            <a:endParaRPr lang="en-US"/>
          </a:p>
        </p:txBody>
      </p:sp>
    </p:spTree>
    <p:extLst>
      <p:ext uri="{BB962C8B-B14F-4D97-AF65-F5344CB8AC3E}">
        <p14:creationId xmlns:p14="http://schemas.microsoft.com/office/powerpoint/2010/main" val="40031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7B8EA-0916-4EB9-8D8E-5A22AB8CDFA8}"/>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3442C00F-8291-9227-EA9E-0C0BDF4FD042}"/>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0933CA2A-88E2-7555-FE7B-8F0DC9EEF368}"/>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2C8D1762-3AF0-E6D1-B668-FFC633EBA58A}"/>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36965C6A-4B61-8DC6-2E41-DFFD52D5F4BB}"/>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117F0434-6A51-3825-588C-121FB6F9C3A1}"/>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42E3CA-4D42-B440-1856-C8794057913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CACC8AD5-5168-1543-9D90-7B228493EC7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806591F3-0187-860E-F79A-8C9B6ADF7898}"/>
              </a:ext>
            </a:extLst>
          </p:cNvPr>
          <p:cNvSpPr txBox="1"/>
          <p:nvPr/>
        </p:nvSpPr>
        <p:spPr>
          <a:xfrm>
            <a:off x="1028700" y="1095375"/>
            <a:ext cx="15582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LTBI Testing options</a:t>
            </a:r>
          </a:p>
        </p:txBody>
      </p:sp>
      <p:pic>
        <p:nvPicPr>
          <p:cNvPr id="16" name="Picture 15">
            <a:extLst>
              <a:ext uri="{FF2B5EF4-FFF2-40B4-BE49-F238E27FC236}">
                <a16:creationId xmlns:a16="http://schemas.microsoft.com/office/drawing/2014/main" id="{FAD0A309-DB89-4583-BEF9-D42D1E7928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sp>
        <p:nvSpPr>
          <p:cNvPr id="15" name="TextBox 14">
            <a:extLst>
              <a:ext uri="{FF2B5EF4-FFF2-40B4-BE49-F238E27FC236}">
                <a16:creationId xmlns:a16="http://schemas.microsoft.com/office/drawing/2014/main" id="{B2CEA7FD-6B48-4D67-0018-F7F2DB5E1F21}"/>
              </a:ext>
            </a:extLst>
          </p:cNvPr>
          <p:cNvSpPr txBox="1"/>
          <p:nvPr/>
        </p:nvSpPr>
        <p:spPr>
          <a:xfrm>
            <a:off x="1028700" y="1906017"/>
            <a:ext cx="12306300" cy="7632859"/>
          </a:xfrm>
          <a:prstGeom prst="rect">
            <a:avLst/>
          </a:prstGeom>
        </p:spPr>
        <p:txBody>
          <a:bodyPr wrap="square" lIns="0" tIns="0" rIns="0" bIns="0" rtlCol="0" anchor="t">
            <a:spAutoFit/>
          </a:bodyPr>
          <a:lstStyle/>
          <a:p>
            <a:pPr>
              <a:spcBef>
                <a:spcPts val="600"/>
              </a:spcBef>
              <a:spcAft>
                <a:spcPts val="600"/>
              </a:spcAft>
            </a:pPr>
            <a:r>
              <a:rPr lang="en-US" sz="3600" b="1" spc="300">
                <a:solidFill>
                  <a:srgbClr val="666666"/>
                </a:solidFill>
                <a:latin typeface="Times New Roman"/>
                <a:cs typeface="Times New Roman"/>
              </a:rPr>
              <a:t>Interferon-Gamma Release Assay (IGRA):</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Measures CD4 T-cell response</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Lab processing within 8-30 hours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Approved types: T-SPOT.TB, QuantiFERON-TB </a:t>
            </a:r>
            <a:br>
              <a:rPr lang="en-US" sz="2800" spc="300">
                <a:solidFill>
                  <a:srgbClr val="666666"/>
                </a:solidFill>
                <a:latin typeface="Times New Roman"/>
                <a:cs typeface="Times New Roman"/>
              </a:rPr>
            </a:br>
            <a:r>
              <a:rPr lang="en-US" sz="2800" spc="300">
                <a:solidFill>
                  <a:srgbClr val="666666"/>
                </a:solidFill>
                <a:latin typeface="Times New Roman"/>
                <a:cs typeface="Times New Roman"/>
              </a:rPr>
              <a:t>Gold In-Tube, QuantiFERON-Gold Plus</a:t>
            </a:r>
          </a:p>
          <a:p>
            <a:pPr>
              <a:spcBef>
                <a:spcPts val="600"/>
              </a:spcBef>
              <a:spcAft>
                <a:spcPts val="600"/>
              </a:spcAft>
            </a:pPr>
            <a:r>
              <a:rPr lang="en-US" sz="3600" b="1" spc="300">
                <a:solidFill>
                  <a:srgbClr val="666666"/>
                </a:solidFill>
                <a:latin typeface="Times New Roman"/>
                <a:cs typeface="Times New Roman"/>
              </a:rPr>
              <a:t>Tuberculin Skin Test (TST):</a:t>
            </a:r>
          </a:p>
          <a:p>
            <a:pPr marL="571500" indent="-5715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Administers protein derivative</a:t>
            </a:r>
          </a:p>
          <a:p>
            <a:pPr marL="571500" indent="-5715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Interpret response 48-72 hours later</a:t>
            </a:r>
          </a:p>
          <a:p>
            <a:pPr>
              <a:spcBef>
                <a:spcPts val="600"/>
              </a:spcBef>
              <a:spcAft>
                <a:spcPts val="600"/>
              </a:spcAft>
            </a:pPr>
            <a:r>
              <a:rPr lang="en-US" sz="3600" b="1" spc="300">
                <a:solidFill>
                  <a:srgbClr val="666666"/>
                </a:solidFill>
                <a:latin typeface="Times New Roman"/>
                <a:cs typeface="Times New Roman"/>
              </a:rPr>
              <a:t>IGRA vs. TST:</a:t>
            </a:r>
          </a:p>
          <a:p>
            <a:pPr marL="571500" indent="-5715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IGRAs recommended for high-risk populations.</a:t>
            </a:r>
          </a:p>
          <a:p>
            <a:pPr marL="571500" indent="-5715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More specificity in diagnosing LTBI.</a:t>
            </a:r>
          </a:p>
          <a:p>
            <a:pPr marL="571500" indent="-5715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Fewer false positives due to BCG vaccination or nontuberculous mycobacteria</a:t>
            </a:r>
            <a:endParaRPr lang="en-US" sz="3600" spc="300">
              <a:solidFill>
                <a:srgbClr val="666666"/>
              </a:solidFill>
              <a:latin typeface="Times New Roman"/>
              <a:cs typeface="Times New Roman"/>
            </a:endParaRPr>
          </a:p>
        </p:txBody>
      </p:sp>
      <p:grpSp>
        <p:nvGrpSpPr>
          <p:cNvPr id="3" name="Group 3">
            <a:extLst>
              <a:ext uri="{FF2B5EF4-FFF2-40B4-BE49-F238E27FC236}">
                <a16:creationId xmlns:a16="http://schemas.microsoft.com/office/drawing/2014/main" id="{126CA6D3-22D9-DB5E-0450-7F6D3AE2EF12}"/>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E719B35C-8D81-8F72-8A5A-CF44FC52FFA4}"/>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Tree>
    <p:extLst>
      <p:ext uri="{BB962C8B-B14F-4D97-AF65-F5344CB8AC3E}">
        <p14:creationId xmlns:p14="http://schemas.microsoft.com/office/powerpoint/2010/main" val="56804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61A23-F8B6-7901-66BC-B8B5823784DF}"/>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61E6FB0A-1E5F-04E2-DB6A-F80368EE048B}"/>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E6A600F4-66F1-1707-25DC-47F97E151C0F}"/>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E60089CA-8192-7A2A-6026-AAB298B9AC0B}"/>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8617BC5B-D613-B423-4838-9D626458C3FC}"/>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9AC83B86-90C5-D951-6681-4A8D1BAE36C8}"/>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FD1E8274-EB33-5903-D76F-95B06D0EBB3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A0749506-34C6-8156-6088-FAD1983A0C3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descr="Logo, company name&#10;&#10;Description automatically generated">
            <a:extLst>
              <a:ext uri="{FF2B5EF4-FFF2-40B4-BE49-F238E27FC236}">
                <a16:creationId xmlns:a16="http://schemas.microsoft.com/office/drawing/2014/main" id="{C66EC713-8E3D-39DC-2804-B7FFE0A823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8744" y="8225816"/>
            <a:ext cx="3545364" cy="2061184"/>
          </a:xfrm>
          <a:prstGeom prst="rect">
            <a:avLst/>
          </a:prstGeom>
        </p:spPr>
      </p:pic>
      <p:grpSp>
        <p:nvGrpSpPr>
          <p:cNvPr id="3" name="Group 3">
            <a:extLst>
              <a:ext uri="{FF2B5EF4-FFF2-40B4-BE49-F238E27FC236}">
                <a16:creationId xmlns:a16="http://schemas.microsoft.com/office/drawing/2014/main" id="{4013D9B8-C82C-0BC9-5B1C-0804CD0AB5ED}"/>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562CADE2-F684-567A-B323-223221D12DB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pic>
        <p:nvPicPr>
          <p:cNvPr id="4100" name="Picture 4">
            <a:extLst>
              <a:ext uri="{FF2B5EF4-FFF2-40B4-BE49-F238E27FC236}">
                <a16:creationId xmlns:a16="http://schemas.microsoft.com/office/drawing/2014/main" id="{50F29816-A401-4A97-A040-02C1191E7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694" y="28148"/>
            <a:ext cx="11259906" cy="928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1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FC717F-74EE-805B-ADC3-91198ED93FDD}"/>
              </a:ext>
            </a:extLst>
          </p:cNvPr>
          <p:cNvPicPr>
            <a:picLocks noChangeAspect="1"/>
          </p:cNvPicPr>
          <p:nvPr/>
        </p:nvPicPr>
        <p:blipFill>
          <a:blip r:embed="rId2"/>
          <a:stretch>
            <a:fillRect/>
          </a:stretch>
        </p:blipFill>
        <p:spPr>
          <a:xfrm>
            <a:off x="280916" y="190500"/>
            <a:ext cx="15966013" cy="8471120"/>
          </a:xfrm>
          <a:prstGeom prst="rect">
            <a:avLst/>
          </a:prstGeom>
        </p:spPr>
      </p:pic>
      <p:pic>
        <p:nvPicPr>
          <p:cNvPr id="2" name="Picture 1">
            <a:extLst>
              <a:ext uri="{FF2B5EF4-FFF2-40B4-BE49-F238E27FC236}">
                <a16:creationId xmlns:a16="http://schemas.microsoft.com/office/drawing/2014/main" id="{F7CE580D-8273-A838-4AC6-54C1326EDC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23144" y="8822526"/>
            <a:ext cx="2630964" cy="1401163"/>
          </a:xfrm>
          <a:prstGeom prst="rect">
            <a:avLst/>
          </a:prstGeom>
        </p:spPr>
      </p:pic>
    </p:spTree>
    <p:extLst>
      <p:ext uri="{BB962C8B-B14F-4D97-AF65-F5344CB8AC3E}">
        <p14:creationId xmlns:p14="http://schemas.microsoft.com/office/powerpoint/2010/main" val="190096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01A9A-16C7-A32B-E7EE-9852B4916B4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5E2F1353-554E-236C-8F23-BD6FF340C3B4}"/>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13A581F0-73E6-7A62-CD22-1D6CE6483DAF}"/>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9ABD8017-29C6-0922-9A8E-40290B41622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ACF11F65-3938-C1F0-C356-EB36221BBE09}"/>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DD6F552-9AD9-33C6-9ADE-F9CD4D835C1B}"/>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59D6CEC-24C9-1A84-74EB-A76AB9033CE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5FE13C99-D5FA-4394-B2DE-4664DAD6324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880C0AFE-68E5-8628-D480-5AA8A63C3916}"/>
              </a:ext>
            </a:extLst>
          </p:cNvPr>
          <p:cNvSpPr txBox="1"/>
          <p:nvPr/>
        </p:nvSpPr>
        <p:spPr>
          <a:xfrm>
            <a:off x="1028700" y="1095375"/>
            <a:ext cx="16725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EVOLVING LANDSCAPE OF TB MANAGEMENT</a:t>
            </a:r>
            <a:endParaRPr lang="en-US" sz="5000">
              <a:solidFill>
                <a:srgbClr val="002D73"/>
              </a:solidFill>
            </a:endParaRPr>
          </a:p>
        </p:txBody>
      </p:sp>
      <p:pic>
        <p:nvPicPr>
          <p:cNvPr id="16" name="Picture 15">
            <a:extLst>
              <a:ext uri="{FF2B5EF4-FFF2-40B4-BE49-F238E27FC236}">
                <a16:creationId xmlns:a16="http://schemas.microsoft.com/office/drawing/2014/main" id="{169F98EE-303B-EC09-0838-DA47E5CEF1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36287CA0-B965-07FD-9365-EBA8FA36A5CA}"/>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053B2259-7D35-13AB-46DA-98887922E9B7}"/>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Box 1">
            <a:extLst>
              <a:ext uri="{FF2B5EF4-FFF2-40B4-BE49-F238E27FC236}">
                <a16:creationId xmlns:a16="http://schemas.microsoft.com/office/drawing/2014/main" id="{6CDACC63-8DA6-F80B-E3DC-059F25ED0E9B}"/>
              </a:ext>
            </a:extLst>
          </p:cNvPr>
          <p:cNvSpPr txBox="1"/>
          <p:nvPr/>
        </p:nvSpPr>
        <p:spPr>
          <a:xfrm>
            <a:off x="1028699" y="1906015"/>
            <a:ext cx="13480045" cy="6155531"/>
          </a:xfrm>
          <a:prstGeom prst="rect">
            <a:avLst/>
          </a:prstGeom>
          <a:noFill/>
        </p:spPr>
        <p:txBody>
          <a:bodyPr wrap="square" lIns="0" tIns="0" rIns="0" bIns="0" rtlCol="0" anchor="t">
            <a:spAutoFit/>
          </a:bodyPr>
          <a:lstStyle/>
          <a:p>
            <a:pPr>
              <a:spcBef>
                <a:spcPts val="600"/>
              </a:spcBef>
              <a:spcAft>
                <a:spcPts val="600"/>
              </a:spcAft>
            </a:pPr>
            <a:r>
              <a:rPr lang="en-US" sz="4000" b="1" spc="300">
                <a:solidFill>
                  <a:srgbClr val="666666"/>
                </a:solidFill>
                <a:latin typeface="Times New Roman"/>
                <a:cs typeface="Times New Roman"/>
              </a:rPr>
              <a:t>Window/Primary Prophylaxis Using Isoniazid (INH)</a:t>
            </a:r>
          </a:p>
          <a:p>
            <a:pPr>
              <a:spcBef>
                <a:spcPts val="600"/>
              </a:spcBef>
              <a:spcAft>
                <a:spcPts val="600"/>
              </a:spcAft>
              <a:defRPr/>
            </a:pPr>
            <a:r>
              <a:rPr lang="en-US" sz="2800" b="1" spc="300">
                <a:solidFill>
                  <a:srgbClr val="666666"/>
                </a:solidFill>
                <a:latin typeface="Times New Roman"/>
                <a:cs typeface="Times New Roman"/>
              </a:rPr>
              <a:t>Who Should Get It?</a:t>
            </a:r>
          </a:p>
          <a:p>
            <a:pPr marL="457200" indent="-457200">
              <a:spcBef>
                <a:spcPts val="600"/>
              </a:spcBef>
              <a:spcAft>
                <a:spcPts val="600"/>
              </a:spcAft>
              <a:buFont typeface="Arial" panose="020B0604020202020204" pitchFamily="34" charset="0"/>
              <a:buChar char="•"/>
              <a:defRPr/>
            </a:pPr>
            <a:r>
              <a:rPr lang="en-US" sz="2800" spc="300">
                <a:solidFill>
                  <a:srgbClr val="666666"/>
                </a:solidFill>
                <a:latin typeface="Times New Roman"/>
                <a:cs typeface="Times New Roman"/>
              </a:rPr>
              <a:t>Children (particularly for children &lt;5) with a negative TB test</a:t>
            </a:r>
          </a:p>
          <a:p>
            <a:pPr marL="457200" indent="-457200">
              <a:spcBef>
                <a:spcPts val="600"/>
              </a:spcBef>
              <a:spcAft>
                <a:spcPts val="600"/>
              </a:spcAft>
              <a:buFont typeface="Arial" panose="020B0604020202020204" pitchFamily="34" charset="0"/>
              <a:buChar char="•"/>
              <a:defRPr/>
            </a:pPr>
            <a:r>
              <a:rPr lang="en-US" sz="2800" spc="300">
                <a:solidFill>
                  <a:srgbClr val="666666"/>
                </a:solidFill>
                <a:latin typeface="Times New Roman"/>
                <a:cs typeface="Times New Roman"/>
              </a:rPr>
              <a:t>Immunocompromised adults</a:t>
            </a:r>
          </a:p>
          <a:p>
            <a:pPr marL="457200" indent="-457200">
              <a:spcBef>
                <a:spcPts val="600"/>
              </a:spcBef>
              <a:spcAft>
                <a:spcPts val="600"/>
              </a:spcAft>
              <a:buFont typeface="Arial" panose="020B0604020202020204" pitchFamily="34" charset="0"/>
              <a:buChar char="•"/>
              <a:defRPr/>
            </a:pPr>
            <a:r>
              <a:rPr lang="en-US" sz="2800" spc="300">
                <a:solidFill>
                  <a:srgbClr val="666666"/>
                </a:solidFill>
                <a:latin typeface="Times New Roman"/>
                <a:cs typeface="Times New Roman"/>
              </a:rPr>
              <a:t>Consideration to  with recent contact to infectious TB cases, prioritizing household or prolonged exposure, and smear-positive cases</a:t>
            </a:r>
          </a:p>
          <a:p>
            <a:pPr>
              <a:spcBef>
                <a:spcPts val="600"/>
              </a:spcBef>
              <a:spcAft>
                <a:spcPts val="600"/>
              </a:spcAft>
              <a:defRPr/>
            </a:pPr>
            <a:r>
              <a:rPr lang="en-US" sz="2800" b="1" spc="300">
                <a:solidFill>
                  <a:srgbClr val="666666"/>
                </a:solidFill>
                <a:latin typeface="Times New Roman"/>
                <a:cs typeface="Times New Roman"/>
              </a:rPr>
              <a:t>When to Stop?</a:t>
            </a:r>
          </a:p>
          <a:p>
            <a:pPr marL="457200" indent="-457200">
              <a:spcBef>
                <a:spcPts val="600"/>
              </a:spcBef>
              <a:spcAft>
                <a:spcPts val="600"/>
              </a:spcAft>
              <a:buFont typeface="Arial" panose="020B0604020202020204" pitchFamily="34" charset="0"/>
              <a:buChar char="•"/>
              <a:defRPr/>
            </a:pPr>
            <a:r>
              <a:rPr lang="en-US" sz="2800" spc="300">
                <a:solidFill>
                  <a:srgbClr val="666666"/>
                </a:solidFill>
                <a:latin typeface="Times New Roman"/>
                <a:cs typeface="Times New Roman"/>
              </a:rPr>
              <a:t>After repeat of TB test (8-10 weeks after last exposure)</a:t>
            </a:r>
          </a:p>
          <a:p>
            <a:pPr>
              <a:spcBef>
                <a:spcPts val="600"/>
              </a:spcBef>
              <a:spcAft>
                <a:spcPts val="600"/>
              </a:spcAft>
              <a:defRPr/>
            </a:pPr>
            <a:r>
              <a:rPr lang="en-US" sz="2800" b="1" spc="300">
                <a:solidFill>
                  <a:srgbClr val="666666"/>
                </a:solidFill>
                <a:latin typeface="Times New Roman"/>
                <a:cs typeface="Times New Roman"/>
              </a:rPr>
              <a:t>When to Transition to LTBI Treatment?</a:t>
            </a:r>
          </a:p>
          <a:p>
            <a:pPr marL="457200" indent="-457200">
              <a:spcBef>
                <a:spcPts val="600"/>
              </a:spcBef>
              <a:spcAft>
                <a:spcPts val="600"/>
              </a:spcAft>
              <a:buFont typeface="Arial" panose="020B0604020202020204" pitchFamily="34" charset="0"/>
              <a:buChar char="•"/>
              <a:defRPr/>
            </a:pPr>
            <a:r>
              <a:rPr lang="en-US" sz="2800" spc="300">
                <a:solidFill>
                  <a:srgbClr val="666666"/>
                </a:solidFill>
                <a:latin typeface="Times New Roman"/>
                <a:cs typeface="Times New Roman"/>
              </a:rPr>
              <a:t>If repeat test is positive, then, transition to LTBI treatment, being mindful of resistance pattern for index case</a:t>
            </a:r>
          </a:p>
        </p:txBody>
      </p:sp>
    </p:spTree>
    <p:extLst>
      <p:ext uri="{BB962C8B-B14F-4D97-AF65-F5344CB8AC3E}">
        <p14:creationId xmlns:p14="http://schemas.microsoft.com/office/powerpoint/2010/main" val="2052942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7B8EA-0916-4EB9-8D8E-5A22AB8CDFA8}"/>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3442C00F-8291-9227-EA9E-0C0BDF4FD042}"/>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0933CA2A-88E2-7555-FE7B-8F0DC9EEF368}"/>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2C8D1762-3AF0-E6D1-B668-FFC633EBA58A}"/>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36965C6A-4B61-8DC6-2E41-DFFD52D5F4BB}"/>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117F0434-6A51-3825-588C-121FB6F9C3A1}"/>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42E3CA-4D42-B440-1856-C8794057913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CACC8AD5-5168-1543-9D90-7B228493EC7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806591F3-0187-860E-F79A-8C9B6ADF7898}"/>
              </a:ext>
            </a:extLst>
          </p:cNvPr>
          <p:cNvSpPr txBox="1"/>
          <p:nvPr/>
        </p:nvSpPr>
        <p:spPr>
          <a:xfrm>
            <a:off x="1028700" y="1095375"/>
            <a:ext cx="16725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TB Diagnosis</a:t>
            </a:r>
            <a:endParaRPr lang="en-US" sz="5000">
              <a:solidFill>
                <a:srgbClr val="002D73"/>
              </a:solidFill>
            </a:endParaRPr>
          </a:p>
        </p:txBody>
      </p:sp>
      <p:pic>
        <p:nvPicPr>
          <p:cNvPr id="16" name="Picture 15">
            <a:extLst>
              <a:ext uri="{FF2B5EF4-FFF2-40B4-BE49-F238E27FC236}">
                <a16:creationId xmlns:a16="http://schemas.microsoft.com/office/drawing/2014/main" id="{FAD0A309-DB89-4583-BEF9-D42D1E7928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126CA6D3-22D9-DB5E-0450-7F6D3AE2EF12}"/>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E719B35C-8D81-8F72-8A5A-CF44FC52FFA4}"/>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Box 1">
            <a:extLst>
              <a:ext uri="{FF2B5EF4-FFF2-40B4-BE49-F238E27FC236}">
                <a16:creationId xmlns:a16="http://schemas.microsoft.com/office/drawing/2014/main" id="{5402108F-5506-F5D6-E0C5-9A91A98B6D5F}"/>
              </a:ext>
            </a:extLst>
          </p:cNvPr>
          <p:cNvSpPr txBox="1"/>
          <p:nvPr/>
        </p:nvSpPr>
        <p:spPr>
          <a:xfrm>
            <a:off x="1028700" y="1906017"/>
            <a:ext cx="16573500" cy="7109639"/>
          </a:xfrm>
          <a:prstGeom prst="rect">
            <a:avLst/>
          </a:prstGeom>
        </p:spPr>
        <p:txBody>
          <a:bodyPr wrap="square" lIns="0" tIns="0" rIns="0" bIns="0" rtlCol="0" anchor="t">
            <a:spAutoFit/>
          </a:bodyPr>
          <a:lstStyle/>
          <a:p>
            <a:pPr>
              <a:spcBef>
                <a:spcPts val="600"/>
              </a:spcBef>
              <a:spcAft>
                <a:spcPts val="600"/>
              </a:spcAft>
            </a:pPr>
            <a:r>
              <a:rPr lang="en-US" sz="3600" b="1" spc="300">
                <a:solidFill>
                  <a:srgbClr val="666666"/>
                </a:solidFill>
                <a:latin typeface="Times New Roman"/>
                <a:cs typeface="Times New Roman"/>
              </a:rPr>
              <a:t>TB Etiology &amp; Symptoms: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Cause: Mycobacterium tuberculosis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Spread: Airborne </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Infection: Can lead to Latent TB Infection (LTBI) or active TB</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Clinical Signs: Productive cough (&gt;2 weeks), chest pain, hemoptysis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Systemic Symptoms: Fever, chills, night sweats, loss of appetite, weight loss, fatigue</a:t>
            </a:r>
          </a:p>
          <a:p>
            <a:pPr marR="0" lvl="0" indent="0" fontAlgn="auto">
              <a:lnSpc>
                <a:spcPct val="100000"/>
              </a:lnSpc>
              <a:spcBef>
                <a:spcPts val="600"/>
              </a:spcBef>
              <a:spcAft>
                <a:spcPts val="600"/>
              </a:spcAft>
              <a:buClrTx/>
              <a:buSzTx/>
              <a:buFontTx/>
              <a:buNone/>
              <a:tabLst/>
              <a:defRPr/>
            </a:pPr>
            <a:r>
              <a:rPr lang="en-US" sz="3600" b="1" spc="300">
                <a:solidFill>
                  <a:srgbClr val="666666"/>
                </a:solidFill>
                <a:latin typeface="Times New Roman"/>
                <a:cs typeface="Times New Roman"/>
              </a:rPr>
              <a:t>Diagnosis: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Medical history and physical exam</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Skin test/TST: Negative doesn’t exclude LTBI/TB, BCG not contraindicated</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QuantiFERON/blood assay test: Does not differentiate LTBI from Active </a:t>
            </a:r>
          </a:p>
          <a:p>
            <a:pPr marL="914400" lvl="1"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Does not cross-react with BCG</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Chest radiograph, and Bacteriologic exam</a:t>
            </a:r>
          </a:p>
        </p:txBody>
      </p:sp>
    </p:spTree>
    <p:extLst>
      <p:ext uri="{BB962C8B-B14F-4D97-AF65-F5344CB8AC3E}">
        <p14:creationId xmlns:p14="http://schemas.microsoft.com/office/powerpoint/2010/main" val="972792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10EB2-9BCC-6F7D-F680-5BC57DA74322}"/>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EB975F26-F36C-104E-841F-5A08FCC180E5}"/>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BA48A096-F3B6-6F90-2860-7B248A1BE51B}"/>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A28FE4A6-9445-9D6C-EE89-6E8F9C675275}"/>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3A785EA3-5ED3-6D25-027B-8B0B00B06488}"/>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1C6CE41C-2C85-D58B-D26E-A46D1545F4A1}"/>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36948FE3-1526-9231-E369-0240DA6DFA0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51A5F416-77ED-E52B-E70F-AA53477283D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BF6ECA75-6CB4-784D-4D59-43148D7A6062}"/>
              </a:ext>
            </a:extLst>
          </p:cNvPr>
          <p:cNvSpPr txBox="1"/>
          <p:nvPr/>
        </p:nvSpPr>
        <p:spPr>
          <a:xfrm>
            <a:off x="1028700" y="1095375"/>
            <a:ext cx="165735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TB Differential Diagnosis</a:t>
            </a:r>
          </a:p>
        </p:txBody>
      </p:sp>
      <p:pic>
        <p:nvPicPr>
          <p:cNvPr id="16" name="Picture 15">
            <a:extLst>
              <a:ext uri="{FF2B5EF4-FFF2-40B4-BE49-F238E27FC236}">
                <a16:creationId xmlns:a16="http://schemas.microsoft.com/office/drawing/2014/main" id="{0EC53C48-ECEF-7329-74D3-D787D65242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0A9FB64D-761F-9007-9CC9-DD83CC50E9B5}"/>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A6DD8829-204B-7888-E532-94EBA5A8AF87}"/>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Box 1">
            <a:extLst>
              <a:ext uri="{FF2B5EF4-FFF2-40B4-BE49-F238E27FC236}">
                <a16:creationId xmlns:a16="http://schemas.microsoft.com/office/drawing/2014/main" id="{BB3D4EFC-C418-B89F-1727-63256400AC4F}"/>
              </a:ext>
            </a:extLst>
          </p:cNvPr>
          <p:cNvSpPr txBox="1"/>
          <p:nvPr/>
        </p:nvSpPr>
        <p:spPr>
          <a:xfrm>
            <a:off x="1148105" y="2324100"/>
            <a:ext cx="9900896" cy="9325630"/>
          </a:xfrm>
          <a:prstGeom prst="rect">
            <a:avLst/>
          </a:prstGeom>
        </p:spPr>
        <p:txBody>
          <a:bodyPr wrap="square" lIns="0" tIns="0" rIns="0" bIns="0" rtlCol="0" anchor="t">
            <a:spAutoFit/>
          </a:bodyPr>
          <a:lstStyle/>
          <a:p>
            <a:pPr>
              <a:spcBef>
                <a:spcPts val="600"/>
              </a:spcBef>
              <a:spcAft>
                <a:spcPts val="600"/>
              </a:spcAft>
            </a:pPr>
            <a:r>
              <a:rPr lang="en-US" sz="2800" b="1" spc="300">
                <a:solidFill>
                  <a:srgbClr val="666666"/>
                </a:solidFill>
                <a:latin typeface="Times New Roman"/>
                <a:cs typeface="Times New Roman"/>
              </a:rPr>
              <a:t>TB often misdiagnosed as cancer due to:</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False-positive PET/CT findings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Oncologic history</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Elevated CA 125 or CA 19-9 levels</a:t>
            </a:r>
          </a:p>
          <a:p>
            <a:pPr>
              <a:spcBef>
                <a:spcPts val="600"/>
              </a:spcBef>
              <a:spcAft>
                <a:spcPts val="600"/>
              </a:spcAft>
            </a:pPr>
            <a:r>
              <a:rPr lang="en-US" sz="2800" b="1" spc="300">
                <a:solidFill>
                  <a:srgbClr val="666666"/>
                </a:solidFill>
                <a:latin typeface="Times New Roman"/>
                <a:cs typeface="Times New Roman"/>
              </a:rPr>
              <a:t>Index of Suspicion for TB</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Clinical and epidemiological risk factors, Symptoms, Physical examination findings, Radiographic findings</a:t>
            </a:r>
          </a:p>
          <a:p>
            <a:pPr>
              <a:spcBef>
                <a:spcPts val="600"/>
              </a:spcBef>
              <a:spcAft>
                <a:spcPts val="600"/>
              </a:spcAft>
            </a:pPr>
            <a:r>
              <a:rPr lang="en-US" sz="2800" b="1" spc="300">
                <a:solidFill>
                  <a:srgbClr val="666666"/>
                </a:solidFill>
                <a:latin typeface="Times New Roman"/>
                <a:cs typeface="Times New Roman"/>
              </a:rPr>
              <a:t>Consider TB with the following symptoms: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Persistent unexplained fever for ≥2 weeks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Unremitting cough for ≥2 weeks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Unexplained documented weight loss &gt;5% in the last 3 months despite adequate nutrition</a:t>
            </a:r>
          </a:p>
          <a:p>
            <a:pPr marL="457200" indent="-457200">
              <a:spcBef>
                <a:spcPts val="600"/>
              </a:spcBef>
              <a:spcAft>
                <a:spcPts val="600"/>
              </a:spcAft>
              <a:buFont typeface="Arial" panose="020B0604020202020204" pitchFamily="34" charset="0"/>
              <a:buChar char="•"/>
            </a:pPr>
            <a:endParaRPr lang="en-US" sz="2800" spc="300">
              <a:solidFill>
                <a:srgbClr val="666666"/>
              </a:solidFill>
              <a:latin typeface="Times New Roman"/>
              <a:cs typeface="Times New Roman"/>
            </a:endParaRPr>
          </a:p>
          <a:p>
            <a:pPr marL="457200" indent="-457200">
              <a:spcBef>
                <a:spcPts val="600"/>
              </a:spcBef>
              <a:spcAft>
                <a:spcPts val="600"/>
              </a:spcAft>
              <a:buFont typeface="Arial" panose="020B0604020202020204" pitchFamily="34" charset="0"/>
              <a:buChar char="•"/>
            </a:pPr>
            <a:endParaRPr lang="en-US" sz="2800" spc="300">
              <a:solidFill>
                <a:srgbClr val="666666"/>
              </a:solidFill>
              <a:latin typeface="Times New Roman"/>
              <a:cs typeface="Times New Roman"/>
            </a:endParaRPr>
          </a:p>
          <a:p>
            <a:pPr marL="457200" indent="-457200">
              <a:spcBef>
                <a:spcPts val="600"/>
              </a:spcBef>
              <a:spcAft>
                <a:spcPts val="600"/>
              </a:spcAft>
              <a:buFont typeface="Arial" panose="020B0604020202020204" pitchFamily="34" charset="0"/>
              <a:buChar char="•"/>
            </a:pPr>
            <a:endParaRPr lang="en-US" sz="2800" spc="300">
              <a:solidFill>
                <a:srgbClr val="666666"/>
              </a:solidFill>
              <a:latin typeface="Times New Roman"/>
              <a:cs typeface="Times New Roman"/>
            </a:endParaRPr>
          </a:p>
          <a:p>
            <a:pPr marL="457200" indent="-457200">
              <a:spcBef>
                <a:spcPts val="600"/>
              </a:spcBef>
              <a:spcAft>
                <a:spcPts val="600"/>
              </a:spcAft>
              <a:buFont typeface="Arial" panose="020B0604020202020204" pitchFamily="34" charset="0"/>
              <a:buChar char="•"/>
            </a:pPr>
            <a:endParaRPr lang="en-US" sz="2800" spc="300">
              <a:solidFill>
                <a:srgbClr val="666666"/>
              </a:solidFill>
              <a:latin typeface="Times New Roman"/>
              <a:cs typeface="Times New Roman"/>
            </a:endParaRPr>
          </a:p>
        </p:txBody>
      </p:sp>
      <p:sp>
        <p:nvSpPr>
          <p:cNvPr id="7" name="TextBox 6">
            <a:extLst>
              <a:ext uri="{FF2B5EF4-FFF2-40B4-BE49-F238E27FC236}">
                <a16:creationId xmlns:a16="http://schemas.microsoft.com/office/drawing/2014/main" id="{FD9FF096-4849-8B4C-9299-94B789201FE6}"/>
              </a:ext>
            </a:extLst>
          </p:cNvPr>
          <p:cNvSpPr txBox="1"/>
          <p:nvPr/>
        </p:nvSpPr>
        <p:spPr>
          <a:xfrm>
            <a:off x="10362521" y="3792219"/>
            <a:ext cx="7772400" cy="1877437"/>
          </a:xfrm>
          <a:prstGeom prst="rect">
            <a:avLst/>
          </a:prstGeom>
          <a:solidFill>
            <a:schemeClr val="bg1"/>
          </a:solidFill>
        </p:spPr>
        <p:txBody>
          <a:bodyPr wrap="square" lIns="0" tIns="0" rIns="0" bIns="0" rtlCol="0" anchor="t">
            <a:spAutoFit/>
          </a:bodyPr>
          <a:lstStyle/>
          <a:p>
            <a:pPr>
              <a:spcBef>
                <a:spcPts val="600"/>
              </a:spcBef>
              <a:spcAft>
                <a:spcPts val="600"/>
              </a:spcAft>
            </a:pPr>
            <a:r>
              <a:rPr lang="en-US" sz="2800" b="1" spc="300">
                <a:solidFill>
                  <a:srgbClr val="666666"/>
                </a:solidFill>
                <a:latin typeface="Times New Roman"/>
                <a:cs typeface="Times New Roman"/>
              </a:rPr>
              <a:t>Understandably, TB often initially misdiagnosed as pneumonia (including COVID-19 or flu) or lung cancer</a:t>
            </a:r>
          </a:p>
          <a:p>
            <a:pPr>
              <a:spcBef>
                <a:spcPts val="600"/>
              </a:spcBef>
              <a:spcAft>
                <a:spcPts val="600"/>
              </a:spcAft>
            </a:pPr>
            <a:endParaRPr lang="en-US" sz="2800" spc="300">
              <a:solidFill>
                <a:srgbClr val="666666"/>
              </a:solidFill>
              <a:latin typeface="Times New Roman"/>
              <a:cs typeface="Times New Roman"/>
            </a:endParaRPr>
          </a:p>
        </p:txBody>
      </p:sp>
    </p:spTree>
    <p:extLst>
      <p:ext uri="{BB962C8B-B14F-4D97-AF65-F5344CB8AC3E}">
        <p14:creationId xmlns:p14="http://schemas.microsoft.com/office/powerpoint/2010/main" val="12511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700000">
            <a:off x="12853259" y="7552924"/>
            <a:ext cx="6856334" cy="6856334"/>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grpSp>
        <p:nvGrpSpPr>
          <p:cNvPr id="5" name="Group 5"/>
          <p:cNvGrpSpPr/>
          <p:nvPr/>
        </p:nvGrpSpPr>
        <p:grpSpPr>
          <a:xfrm>
            <a:off x="0" y="0"/>
            <a:ext cx="541602" cy="10287000"/>
            <a:chOff x="0" y="0"/>
            <a:chExt cx="157867" cy="2998468"/>
          </a:xfrm>
        </p:grpSpPr>
        <p:sp>
          <p:nvSpPr>
            <p:cNvPr id="6" name="Freeform 6"/>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p:cNvGrpSpPr/>
          <p:nvPr/>
        </p:nvGrpSpPr>
        <p:grpSpPr>
          <a:xfrm>
            <a:off x="-1106775" y="9334500"/>
            <a:ext cx="15398360" cy="457200"/>
            <a:chOff x="0" y="0"/>
            <a:chExt cx="20531147" cy="609599"/>
          </a:xfrm>
        </p:grpSpPr>
        <p:sp>
          <p:nvSpPr>
            <p:cNvPr id="9" name="AutoShape 9"/>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p:cNvGrpSpPr/>
            <p:nvPr/>
          </p:nvGrpSpPr>
          <p:grpSpPr>
            <a:xfrm>
              <a:off x="19921547" y="0"/>
              <a:ext cx="609599" cy="60959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p:cNvSpPr txBox="1"/>
          <p:nvPr/>
        </p:nvSpPr>
        <p:spPr>
          <a:xfrm>
            <a:off x="1028700" y="1095375"/>
            <a:ext cx="12616379" cy="679673"/>
          </a:xfrm>
          <a:prstGeom prst="rect">
            <a:avLst/>
          </a:prstGeom>
        </p:spPr>
        <p:txBody>
          <a:bodyPr lIns="0" tIns="0" rIns="0" bIns="0" rtlCol="0" anchor="t">
            <a:spAutoFit/>
          </a:bodyPr>
          <a:lstStyle/>
          <a:p>
            <a:pPr>
              <a:lnSpc>
                <a:spcPts val="5250"/>
              </a:lnSpc>
            </a:pPr>
            <a:r>
              <a:rPr lang="en-US" sz="5000" spc="500">
                <a:solidFill>
                  <a:srgbClr val="002D73"/>
                </a:solidFill>
                <a:latin typeface="Times New Roman"/>
                <a:cs typeface="Times New Roman"/>
              </a:rPr>
              <a:t>DISCLOSURE</a:t>
            </a:r>
          </a:p>
        </p:txBody>
      </p:sp>
      <p:sp>
        <p:nvSpPr>
          <p:cNvPr id="14" name="TextBox 14"/>
          <p:cNvSpPr txBox="1"/>
          <p:nvPr/>
        </p:nvSpPr>
        <p:spPr>
          <a:xfrm>
            <a:off x="1028700" y="1927448"/>
            <a:ext cx="17025408" cy="6309420"/>
          </a:xfrm>
          <a:prstGeom prst="rect">
            <a:avLst/>
          </a:prstGeom>
        </p:spPr>
        <p:txBody>
          <a:bodyPr wrap="square" lIns="0" tIns="0" rIns="0" bIns="0" rtlCol="0" anchor="t">
            <a:spAutoFit/>
          </a:bodyPr>
          <a:lstStyle/>
          <a:p>
            <a:pPr>
              <a:spcBef>
                <a:spcPts val="600"/>
              </a:spcBef>
              <a:spcAft>
                <a:spcPts val="600"/>
              </a:spcAft>
            </a:pPr>
            <a:r>
              <a:rPr lang="en-US" sz="4000" spc="300">
                <a:solidFill>
                  <a:srgbClr val="666666"/>
                </a:solidFill>
                <a:latin typeface="Times New Roman"/>
                <a:cs typeface="Times New Roman"/>
              </a:rPr>
              <a:t>The Riverside University Health System-Public Health, Riverside University Health System-Medical Center, RUHS-Medical Center CME, faculty, planners, speakers, CME Committee, and others in control of content (either individually or as a group) have no relevant financial relationships with ineligible companies. </a:t>
            </a:r>
          </a:p>
          <a:p>
            <a:pPr>
              <a:spcBef>
                <a:spcPts val="2400"/>
              </a:spcBef>
              <a:spcAft>
                <a:spcPts val="2400"/>
              </a:spcAft>
            </a:pPr>
            <a:r>
              <a:rPr lang="en-US" sz="4000" spc="300">
                <a:solidFill>
                  <a:srgbClr val="666666"/>
                </a:solidFill>
                <a:latin typeface="Times New Roman"/>
                <a:cs typeface="Times New Roman"/>
              </a:rPr>
              <a:t>There is no commercial support for this CME activity.</a:t>
            </a:r>
          </a:p>
          <a:p>
            <a:pPr>
              <a:spcBef>
                <a:spcPts val="600"/>
              </a:spcBef>
              <a:spcAft>
                <a:spcPts val="600"/>
              </a:spcAft>
            </a:pPr>
            <a:r>
              <a:rPr lang="en-US" sz="4000" spc="300">
                <a:solidFill>
                  <a:srgbClr val="666666"/>
                </a:solidFill>
                <a:latin typeface="Times New Roman"/>
                <a:cs typeface="Times New Roman"/>
              </a:rPr>
              <a:t>An </a:t>
            </a:r>
            <a:r>
              <a:rPr lang="en-US" sz="4000" b="1" spc="300">
                <a:solidFill>
                  <a:srgbClr val="666666"/>
                </a:solidFill>
                <a:latin typeface="Times New Roman"/>
                <a:cs typeface="Times New Roman"/>
              </a:rPr>
              <a:t>ineligible company </a:t>
            </a:r>
            <a:r>
              <a:rPr lang="en-US" sz="4000" spc="300">
                <a:solidFill>
                  <a:srgbClr val="666666"/>
                </a:solidFill>
                <a:latin typeface="Times New Roman"/>
                <a:cs typeface="Times New Roman"/>
              </a:rPr>
              <a:t>is any entity whose primary business </a:t>
            </a:r>
            <a:br>
              <a:rPr lang="en-US" sz="4000" spc="300">
                <a:solidFill>
                  <a:srgbClr val="666666"/>
                </a:solidFill>
                <a:latin typeface="Times New Roman"/>
                <a:cs typeface="Times New Roman"/>
              </a:rPr>
            </a:br>
            <a:r>
              <a:rPr lang="en-US" sz="4000" spc="300">
                <a:solidFill>
                  <a:srgbClr val="666666"/>
                </a:solidFill>
                <a:latin typeface="Times New Roman"/>
                <a:cs typeface="Times New Roman"/>
              </a:rPr>
              <a:t>is producing, marketing, selling, re-selling, or distributing </a:t>
            </a:r>
            <a:br>
              <a:rPr lang="en-US" sz="4000" spc="300">
                <a:solidFill>
                  <a:srgbClr val="666666"/>
                </a:solidFill>
                <a:latin typeface="Times New Roman"/>
                <a:cs typeface="Times New Roman"/>
              </a:rPr>
            </a:br>
            <a:r>
              <a:rPr lang="en-US" sz="4000" spc="300">
                <a:solidFill>
                  <a:srgbClr val="666666"/>
                </a:solidFill>
                <a:latin typeface="Times New Roman"/>
                <a:cs typeface="Times New Roman"/>
              </a:rPr>
              <a:t>healthcare products used by or on patients.</a:t>
            </a:r>
          </a:p>
        </p:txBody>
      </p:sp>
      <p:pic>
        <p:nvPicPr>
          <p:cNvPr id="16" name="Picture 15">
            <a:extLst>
              <a:ext uri="{FF2B5EF4-FFF2-40B4-BE49-F238E27FC236}">
                <a16:creationId xmlns:a16="http://schemas.microsoft.com/office/drawing/2014/main" id="{886A0656-F683-2AE4-EA1B-B6F93AA3BF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23144" y="8822526"/>
            <a:ext cx="2630964" cy="1401163"/>
          </a:xfrm>
          <a:prstGeom prst="rect">
            <a:avLst/>
          </a:prstGeom>
        </p:spPr>
      </p:pic>
    </p:spTree>
    <p:extLst>
      <p:ext uri="{BB962C8B-B14F-4D97-AF65-F5344CB8AC3E}">
        <p14:creationId xmlns:p14="http://schemas.microsoft.com/office/powerpoint/2010/main" val="3295977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CD2A-4535-2545-50FE-24BEE001D2EE}"/>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690AA9-EAD0-1460-51FB-3D0AE2D2F746}"/>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14EE93AB-5582-6A6A-DB48-B6740EAD3878}"/>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EF3A1ED9-BC56-7C42-7AE8-C492225A1870}"/>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EBB3DF59-AFCC-342D-D1CA-0336B78C630A}"/>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3973C869-D50A-B5A9-A219-E90AF6BD534E}"/>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A9F1756-A136-246E-7DDC-C3DE42A6BA5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DFAB914A-CE62-802B-3DD2-3FDF7727474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FBA811C2-7D76-130D-562A-30371CB304D7}"/>
              </a:ext>
            </a:extLst>
          </p:cNvPr>
          <p:cNvSpPr txBox="1"/>
          <p:nvPr/>
        </p:nvSpPr>
        <p:spPr>
          <a:xfrm>
            <a:off x="1028700" y="1095375"/>
            <a:ext cx="165735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Recommendations for Active TB</a:t>
            </a:r>
          </a:p>
        </p:txBody>
      </p:sp>
      <p:pic>
        <p:nvPicPr>
          <p:cNvPr id="16" name="Picture 15">
            <a:extLst>
              <a:ext uri="{FF2B5EF4-FFF2-40B4-BE49-F238E27FC236}">
                <a16:creationId xmlns:a16="http://schemas.microsoft.com/office/drawing/2014/main" id="{24A25961-4BB2-3476-9108-A9B547DC3D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C5032E4E-5593-63B1-A257-CA8BD92A1CA3}"/>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3D213D24-498B-1ED3-4C6D-8EC626E4F547}"/>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Box 1">
            <a:extLst>
              <a:ext uri="{FF2B5EF4-FFF2-40B4-BE49-F238E27FC236}">
                <a16:creationId xmlns:a16="http://schemas.microsoft.com/office/drawing/2014/main" id="{739C6848-FAD2-E83A-3DF0-5E5F0302A2A8}"/>
              </a:ext>
            </a:extLst>
          </p:cNvPr>
          <p:cNvSpPr txBox="1"/>
          <p:nvPr/>
        </p:nvSpPr>
        <p:spPr>
          <a:xfrm>
            <a:off x="1028700" y="2019300"/>
            <a:ext cx="16421100" cy="6247864"/>
          </a:xfrm>
          <a:prstGeom prst="rect">
            <a:avLst/>
          </a:prstGeom>
        </p:spPr>
        <p:txBody>
          <a:bodyPr wrap="square" lIns="0" tIns="0" rIns="0" bIns="0" rtlCol="0" anchor="t">
            <a:spAutoFit/>
          </a:bodyPr>
          <a:lstStyle/>
          <a:p>
            <a:pPr>
              <a:spcBef>
                <a:spcPts val="600"/>
              </a:spcBef>
              <a:spcAft>
                <a:spcPts val="600"/>
              </a:spcAft>
            </a:pPr>
            <a:r>
              <a:rPr lang="en-US" sz="2800" b="1" spc="300">
                <a:solidFill>
                  <a:srgbClr val="666666"/>
                </a:solidFill>
                <a:latin typeface="Times New Roman"/>
                <a:cs typeface="Times New Roman"/>
              </a:rPr>
              <a:t>Active TB Disease Diagnosis &amp; Treatment:</a:t>
            </a:r>
          </a:p>
          <a:p>
            <a:pPr marL="514350" indent="-514350">
              <a:spcBef>
                <a:spcPts val="600"/>
              </a:spcBef>
              <a:spcAft>
                <a:spcPts val="600"/>
              </a:spcAft>
              <a:buFont typeface="+mj-lt"/>
              <a:buAutoNum type="arabicPeriod"/>
            </a:pPr>
            <a:r>
              <a:rPr lang="en-US" sz="2800" b="1" spc="300">
                <a:solidFill>
                  <a:srgbClr val="666666"/>
                </a:solidFill>
                <a:latin typeface="Times New Roman"/>
                <a:cs typeface="Times New Roman"/>
              </a:rPr>
              <a:t>Report</a:t>
            </a:r>
            <a:r>
              <a:rPr lang="en-US" sz="2800" spc="300">
                <a:solidFill>
                  <a:srgbClr val="666666"/>
                </a:solidFill>
                <a:latin typeface="Times New Roman"/>
                <a:cs typeface="Times New Roman"/>
              </a:rPr>
              <a:t>: Suspected cases should be reported to RUHS-PH</a:t>
            </a:r>
          </a:p>
          <a:p>
            <a:pPr marL="514350" indent="-514350">
              <a:spcBef>
                <a:spcPts val="600"/>
              </a:spcBef>
              <a:spcAft>
                <a:spcPts val="600"/>
              </a:spcAft>
              <a:buFont typeface="+mj-lt"/>
              <a:buAutoNum type="arabicPeriod"/>
            </a:pPr>
            <a:r>
              <a:rPr lang="en-US" sz="2800" b="1" spc="300">
                <a:solidFill>
                  <a:srgbClr val="666666"/>
                </a:solidFill>
                <a:latin typeface="Times New Roman"/>
                <a:cs typeface="Times New Roman"/>
              </a:rPr>
              <a:t>Referrals</a:t>
            </a:r>
            <a:r>
              <a:rPr lang="en-US" sz="2800" spc="300">
                <a:solidFill>
                  <a:srgbClr val="666666"/>
                </a:solidFill>
                <a:latin typeface="Times New Roman"/>
                <a:cs typeface="Times New Roman"/>
              </a:rPr>
              <a:t>: Expedite referrals for diagnostic procedures and to sub-specialists or the public health TB clinic</a:t>
            </a:r>
          </a:p>
          <a:p>
            <a:pPr marL="514350" indent="-514350">
              <a:spcBef>
                <a:spcPts val="600"/>
              </a:spcBef>
              <a:spcAft>
                <a:spcPts val="600"/>
              </a:spcAft>
              <a:buFont typeface="+mj-lt"/>
              <a:buAutoNum type="arabicPeriod"/>
            </a:pPr>
            <a:r>
              <a:rPr lang="en-US" sz="2800" b="1" spc="300">
                <a:solidFill>
                  <a:srgbClr val="666666"/>
                </a:solidFill>
                <a:latin typeface="Times New Roman"/>
                <a:cs typeface="Times New Roman"/>
              </a:rPr>
              <a:t>Tests</a:t>
            </a:r>
            <a:r>
              <a:rPr lang="en-US" sz="2800" spc="300">
                <a:solidFill>
                  <a:srgbClr val="666666"/>
                </a:solidFill>
                <a:latin typeface="Times New Roman"/>
                <a:cs typeface="Times New Roman"/>
              </a:rPr>
              <a:t>: Obtain chest imaging, HIV test, and consider screening for diabetes and viral hepatitis for at-risk patients</a:t>
            </a:r>
          </a:p>
          <a:p>
            <a:pPr marL="514350" indent="-514350">
              <a:spcBef>
                <a:spcPts val="600"/>
              </a:spcBef>
              <a:spcAft>
                <a:spcPts val="600"/>
              </a:spcAft>
              <a:buFont typeface="+mj-lt"/>
              <a:buAutoNum type="arabicPeriod"/>
            </a:pPr>
            <a:r>
              <a:rPr lang="en-US" sz="2800" b="1" spc="300">
                <a:solidFill>
                  <a:srgbClr val="666666"/>
                </a:solidFill>
                <a:latin typeface="Times New Roman"/>
                <a:cs typeface="Times New Roman"/>
              </a:rPr>
              <a:t>Samples</a:t>
            </a:r>
            <a:r>
              <a:rPr lang="en-US" sz="2800" spc="300">
                <a:solidFill>
                  <a:srgbClr val="666666"/>
                </a:solidFill>
                <a:latin typeface="Times New Roman"/>
                <a:cs typeface="Times New Roman"/>
              </a:rPr>
              <a:t>: Collect 3 sputum samples 8-24 hours apart for AFB smear, culture, and susceptibility testing</a:t>
            </a:r>
          </a:p>
          <a:p>
            <a:pPr marL="514350" indent="-514350">
              <a:spcBef>
                <a:spcPts val="600"/>
              </a:spcBef>
              <a:spcAft>
                <a:spcPts val="600"/>
              </a:spcAft>
              <a:buFont typeface="+mj-lt"/>
              <a:buAutoNum type="arabicPeriod"/>
            </a:pPr>
            <a:r>
              <a:rPr lang="en-US" sz="2800" b="1" spc="300">
                <a:solidFill>
                  <a:srgbClr val="666666"/>
                </a:solidFill>
                <a:latin typeface="Times New Roman"/>
                <a:cs typeface="Times New Roman"/>
              </a:rPr>
              <a:t>NAAT</a:t>
            </a:r>
            <a:r>
              <a:rPr lang="en-US" sz="2800" spc="300">
                <a:solidFill>
                  <a:srgbClr val="666666"/>
                </a:solidFill>
                <a:latin typeface="Times New Roman"/>
                <a:cs typeface="Times New Roman"/>
              </a:rPr>
              <a:t>: Obtain NAAT for rapid detection within 24-48 hours</a:t>
            </a:r>
          </a:p>
          <a:p>
            <a:pPr marL="514350" indent="-514350">
              <a:spcBef>
                <a:spcPts val="600"/>
              </a:spcBef>
              <a:spcAft>
                <a:spcPts val="600"/>
              </a:spcAft>
              <a:buFont typeface="+mj-lt"/>
              <a:buAutoNum type="arabicPeriod"/>
            </a:pPr>
            <a:r>
              <a:rPr lang="en-US" sz="2800" b="1" spc="300">
                <a:solidFill>
                  <a:srgbClr val="666666"/>
                </a:solidFill>
                <a:latin typeface="Times New Roman"/>
                <a:cs typeface="Times New Roman"/>
              </a:rPr>
              <a:t>Treatment</a:t>
            </a:r>
            <a:r>
              <a:rPr lang="en-US" sz="2800" spc="300">
                <a:solidFill>
                  <a:srgbClr val="666666"/>
                </a:solidFill>
                <a:latin typeface="Times New Roman"/>
                <a:cs typeface="Times New Roman"/>
              </a:rPr>
              <a:t>: Start TB treatment if TB disease is reasonably suspected or </a:t>
            </a:r>
            <a:br>
              <a:rPr lang="en-US" sz="2800" spc="300">
                <a:solidFill>
                  <a:srgbClr val="666666"/>
                </a:solidFill>
                <a:latin typeface="Times New Roman"/>
                <a:cs typeface="Times New Roman"/>
              </a:rPr>
            </a:br>
            <a:r>
              <a:rPr lang="en-US" sz="2800" spc="300">
                <a:solidFill>
                  <a:srgbClr val="666666"/>
                </a:solidFill>
                <a:latin typeface="Times New Roman"/>
                <a:cs typeface="Times New Roman"/>
              </a:rPr>
              <a:t>confirmed. Treat according to national TB guidelines.</a:t>
            </a:r>
          </a:p>
          <a:p>
            <a:pPr marL="514350" indent="-514350">
              <a:spcBef>
                <a:spcPts val="600"/>
              </a:spcBef>
              <a:spcAft>
                <a:spcPts val="600"/>
              </a:spcAft>
              <a:buFont typeface="+mj-lt"/>
              <a:buAutoNum type="arabicPeriod"/>
            </a:pPr>
            <a:r>
              <a:rPr lang="en-US" sz="2800" b="1" spc="300">
                <a:solidFill>
                  <a:srgbClr val="666666"/>
                </a:solidFill>
                <a:latin typeface="Times New Roman"/>
                <a:cs typeface="Times New Roman"/>
              </a:rPr>
              <a:t>Consultation</a:t>
            </a:r>
            <a:r>
              <a:rPr lang="en-US" sz="2800" spc="300">
                <a:solidFill>
                  <a:srgbClr val="666666"/>
                </a:solidFill>
                <a:latin typeface="Times New Roman"/>
                <a:cs typeface="Times New Roman"/>
              </a:rPr>
              <a:t>: Discuss any alternate regimens with RUHS-PH.</a:t>
            </a:r>
          </a:p>
        </p:txBody>
      </p:sp>
    </p:spTree>
    <p:extLst>
      <p:ext uri="{BB962C8B-B14F-4D97-AF65-F5344CB8AC3E}">
        <p14:creationId xmlns:p14="http://schemas.microsoft.com/office/powerpoint/2010/main" val="158833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A062-66DA-D0BA-D1D3-9D34C8B74FB0}"/>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B98F180-35B6-8C1B-4BA4-0EF2C60DE0FD}"/>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27A4EF69-08E7-1EB2-1DE8-995535E1A127}"/>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9B11B06C-E9A3-A330-316E-D8498384F389}"/>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AC9309D3-2DFF-1E7D-F961-560A669EF9A4}"/>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022826E1-5227-C4CE-E94F-33F6201D888B}"/>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6030F49E-D98C-603C-03EB-0C87015DC93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3A6364B5-2E60-6793-EE4D-DBE4C64407A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7BB9447A-BCAE-8CA8-A447-4D2468F2FC24}"/>
              </a:ext>
            </a:extLst>
          </p:cNvPr>
          <p:cNvSpPr txBox="1"/>
          <p:nvPr/>
        </p:nvSpPr>
        <p:spPr>
          <a:xfrm>
            <a:off x="1028700" y="1095375"/>
            <a:ext cx="16725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Radiographic findings</a:t>
            </a:r>
            <a:endParaRPr lang="en-US" sz="5000">
              <a:solidFill>
                <a:srgbClr val="002D73"/>
              </a:solidFill>
            </a:endParaRPr>
          </a:p>
        </p:txBody>
      </p:sp>
      <p:pic>
        <p:nvPicPr>
          <p:cNvPr id="16" name="Picture 15">
            <a:extLst>
              <a:ext uri="{FF2B5EF4-FFF2-40B4-BE49-F238E27FC236}">
                <a16:creationId xmlns:a16="http://schemas.microsoft.com/office/drawing/2014/main" id="{65533558-031F-372D-0D3A-A67AE12FED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B92FCA23-3CA0-6BFD-3553-40CB028676B3}"/>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06C6D127-0C3A-C40D-4014-5C1634BD59EE}"/>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Box 1">
            <a:extLst>
              <a:ext uri="{FF2B5EF4-FFF2-40B4-BE49-F238E27FC236}">
                <a16:creationId xmlns:a16="http://schemas.microsoft.com/office/drawing/2014/main" id="{541AC7FB-9ECA-C462-625D-04928F28A871}"/>
              </a:ext>
            </a:extLst>
          </p:cNvPr>
          <p:cNvSpPr txBox="1"/>
          <p:nvPr/>
        </p:nvSpPr>
        <p:spPr>
          <a:xfrm>
            <a:off x="1028700" y="1906016"/>
            <a:ext cx="7553702" cy="6309420"/>
          </a:xfrm>
          <a:prstGeom prst="rect">
            <a:avLst/>
          </a:prstGeom>
        </p:spPr>
        <p:txBody>
          <a:bodyPr wrap="square" lIns="0" tIns="0" rIns="0" bIns="0" rtlCol="0" anchor="t">
            <a:spAutoFit/>
          </a:bodyPr>
          <a:lstStyle/>
          <a:p>
            <a:pPr>
              <a:spcBef>
                <a:spcPts val="600"/>
              </a:spcBef>
              <a:spcAft>
                <a:spcPts val="600"/>
              </a:spcAft>
            </a:pPr>
            <a:r>
              <a:rPr lang="en-US" sz="4000" b="1" spc="300">
                <a:solidFill>
                  <a:srgbClr val="666666"/>
                </a:solidFill>
                <a:latin typeface="Times New Roman"/>
                <a:cs typeface="Times New Roman"/>
              </a:rPr>
              <a:t>Chest Radiograph:</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Typically observed in the apical and posterior segments of the upper lobe.</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Can also appear in the superior segments of the lower lobe.</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Potential to cause cavitary lesions.</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CXR findings may vary, particularly in HIV patients.</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These findings increase diagnostic probability but do not confirm TB.</a:t>
            </a:r>
          </a:p>
        </p:txBody>
      </p:sp>
      <p:pic>
        <p:nvPicPr>
          <p:cNvPr id="7" name="Picture 2">
            <a:extLst>
              <a:ext uri="{FF2B5EF4-FFF2-40B4-BE49-F238E27FC236}">
                <a16:creationId xmlns:a16="http://schemas.microsoft.com/office/drawing/2014/main" id="{0EE8C0EC-9CE6-EC2E-FB2E-D1E0B2297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00" y="2323366"/>
            <a:ext cx="8513612" cy="564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88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C383A-8F04-377F-D3E3-1481B1C49E2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9788B203-0D76-D49F-6858-EE246C648A98}"/>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E5EE0153-D080-DB3B-3B11-A7B7B973D007}"/>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F18485E7-EE7F-8838-FC6D-AFF3822A68F8}"/>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AD221EF3-04EF-D96A-B926-67381264E1DE}"/>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E6FA7CBA-5F85-666E-023E-A0C19D34CB0C}"/>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A18437BD-69C7-A518-D427-161131F5468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B32E82D7-67C9-8161-B243-A86633E9098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77D2FB07-72FE-7462-9D01-44F228ADA870}"/>
              </a:ext>
            </a:extLst>
          </p:cNvPr>
          <p:cNvSpPr txBox="1"/>
          <p:nvPr/>
        </p:nvSpPr>
        <p:spPr>
          <a:xfrm>
            <a:off x="1028700" y="1095375"/>
            <a:ext cx="16725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Many types of mycobacterium</a:t>
            </a:r>
            <a:endParaRPr lang="en-US" sz="5000">
              <a:solidFill>
                <a:srgbClr val="002D73"/>
              </a:solidFill>
            </a:endParaRPr>
          </a:p>
        </p:txBody>
      </p:sp>
      <p:pic>
        <p:nvPicPr>
          <p:cNvPr id="16" name="Picture 15">
            <a:extLst>
              <a:ext uri="{FF2B5EF4-FFF2-40B4-BE49-F238E27FC236}">
                <a16:creationId xmlns:a16="http://schemas.microsoft.com/office/drawing/2014/main" id="{72B10F45-F4BD-0BD5-0403-5B308C2C3E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791539FF-D2BA-5DC7-59B4-3421D69ABE60}"/>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E865BDB6-7390-A1D3-76BF-0DD12ADC495A}"/>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graphicFrame>
        <p:nvGraphicFramePr>
          <p:cNvPr id="2" name="Content Placeholder 6">
            <a:extLst>
              <a:ext uri="{FF2B5EF4-FFF2-40B4-BE49-F238E27FC236}">
                <a16:creationId xmlns:a16="http://schemas.microsoft.com/office/drawing/2014/main" id="{DD08C5BD-3E2E-9F0C-E084-7ED933E5A282}"/>
              </a:ext>
            </a:extLst>
          </p:cNvPr>
          <p:cNvGraphicFramePr>
            <a:graphicFrameLocks/>
          </p:cNvGraphicFramePr>
          <p:nvPr>
            <p:extLst>
              <p:ext uri="{D42A27DB-BD31-4B8C-83A1-F6EECF244321}">
                <p14:modId xmlns:p14="http://schemas.microsoft.com/office/powerpoint/2010/main" val="805081455"/>
              </p:ext>
            </p:extLst>
          </p:nvPr>
        </p:nvGraphicFramePr>
        <p:xfrm>
          <a:off x="1009942" y="1947435"/>
          <a:ext cx="9505656" cy="7234660"/>
        </p:xfrm>
        <a:graphic>
          <a:graphicData uri="http://schemas.openxmlformats.org/drawingml/2006/table">
            <a:tbl>
              <a:tblPr firstRow="1" bandRow="1">
                <a:tableStyleId>{5C22544A-7EE6-4342-B048-85BDC9FD1C3A}</a:tableStyleId>
              </a:tblPr>
              <a:tblGrid>
                <a:gridCol w="2376414">
                  <a:extLst>
                    <a:ext uri="{9D8B030D-6E8A-4147-A177-3AD203B41FA5}">
                      <a16:colId xmlns:a16="http://schemas.microsoft.com/office/drawing/2014/main" val="20000"/>
                    </a:ext>
                  </a:extLst>
                </a:gridCol>
                <a:gridCol w="2376414">
                  <a:extLst>
                    <a:ext uri="{9D8B030D-6E8A-4147-A177-3AD203B41FA5}">
                      <a16:colId xmlns:a16="http://schemas.microsoft.com/office/drawing/2014/main" val="20001"/>
                    </a:ext>
                  </a:extLst>
                </a:gridCol>
                <a:gridCol w="2376414">
                  <a:extLst>
                    <a:ext uri="{9D8B030D-6E8A-4147-A177-3AD203B41FA5}">
                      <a16:colId xmlns:a16="http://schemas.microsoft.com/office/drawing/2014/main" val="20002"/>
                    </a:ext>
                  </a:extLst>
                </a:gridCol>
                <a:gridCol w="2376414">
                  <a:extLst>
                    <a:ext uri="{9D8B030D-6E8A-4147-A177-3AD203B41FA5}">
                      <a16:colId xmlns:a16="http://schemas.microsoft.com/office/drawing/2014/main" val="20003"/>
                    </a:ext>
                  </a:extLst>
                </a:gridCol>
              </a:tblGrid>
              <a:tr h="661654">
                <a:tc>
                  <a:txBody>
                    <a:bodyPr/>
                    <a:lstStyle/>
                    <a:p>
                      <a:pPr marL="0" marR="0" algn="ctr">
                        <a:lnSpc>
                          <a:spcPct val="115000"/>
                        </a:lnSpc>
                        <a:spcBef>
                          <a:spcPts val="0"/>
                        </a:spcBef>
                        <a:spcAft>
                          <a:spcPts val="0"/>
                        </a:spcAft>
                      </a:pPr>
                      <a:r>
                        <a:rPr lang="en-US" sz="1200">
                          <a:latin typeface="Times New Roman"/>
                          <a:ea typeface="Times New Roman"/>
                        </a:rPr>
                        <a:t>Legitimate Name</a:t>
                      </a:r>
                    </a:p>
                  </a:txBody>
                  <a:tcPr marL="68580" marR="68580" marT="0" marB="0" anchor="ctr">
                    <a:solidFill>
                      <a:srgbClr val="002D73"/>
                    </a:solidFill>
                  </a:tcPr>
                </a:tc>
                <a:tc>
                  <a:txBody>
                    <a:bodyPr/>
                    <a:lstStyle/>
                    <a:p>
                      <a:pPr marL="0" marR="0" algn="ctr">
                        <a:lnSpc>
                          <a:spcPct val="115000"/>
                        </a:lnSpc>
                        <a:spcBef>
                          <a:spcPts val="0"/>
                        </a:spcBef>
                        <a:spcAft>
                          <a:spcPts val="0"/>
                        </a:spcAft>
                      </a:pPr>
                      <a:r>
                        <a:rPr lang="en-US" sz="1200">
                          <a:latin typeface="Times New Roman"/>
                          <a:ea typeface="Times New Roman"/>
                        </a:rPr>
                        <a:t>Runyon Group</a:t>
                      </a:r>
                    </a:p>
                  </a:txBody>
                  <a:tcPr marL="68580" marR="68580" marT="0" marB="0" anchor="ctr">
                    <a:solidFill>
                      <a:srgbClr val="002D73"/>
                    </a:solidFill>
                  </a:tcPr>
                </a:tc>
                <a:tc>
                  <a:txBody>
                    <a:bodyPr/>
                    <a:lstStyle/>
                    <a:p>
                      <a:pPr marL="0" marR="0" algn="ctr">
                        <a:lnSpc>
                          <a:spcPct val="115000"/>
                        </a:lnSpc>
                        <a:spcBef>
                          <a:spcPts val="0"/>
                        </a:spcBef>
                        <a:spcAft>
                          <a:spcPts val="0"/>
                        </a:spcAft>
                      </a:pPr>
                      <a:r>
                        <a:rPr lang="en-US" sz="1200">
                          <a:latin typeface="Times New Roman"/>
                          <a:ea typeface="Times New Roman"/>
                        </a:rPr>
                        <a:t>Acceptable Common Name</a:t>
                      </a:r>
                    </a:p>
                  </a:txBody>
                  <a:tcPr marL="68580" marR="68580" marT="0" marB="0" anchor="ctr">
                    <a:solidFill>
                      <a:srgbClr val="002D73"/>
                    </a:solidFill>
                  </a:tcPr>
                </a:tc>
                <a:tc>
                  <a:txBody>
                    <a:bodyPr/>
                    <a:lstStyle/>
                    <a:p>
                      <a:pPr marL="0" marR="0" algn="ctr">
                        <a:lnSpc>
                          <a:spcPct val="115000"/>
                        </a:lnSpc>
                        <a:spcBef>
                          <a:spcPts val="0"/>
                        </a:spcBef>
                        <a:spcAft>
                          <a:spcPts val="0"/>
                        </a:spcAft>
                      </a:pPr>
                      <a:r>
                        <a:rPr lang="en-US" sz="1200">
                          <a:latin typeface="Times New Roman"/>
                          <a:ea typeface="Times New Roman"/>
                        </a:rPr>
                        <a:t>Suggested Report Based on Use of Minimal Differential Test</a:t>
                      </a:r>
                    </a:p>
                  </a:txBody>
                  <a:tcPr marL="68580" marR="68580" marT="0" marB="0" anchor="ctr">
                    <a:solidFill>
                      <a:srgbClr val="002D73"/>
                    </a:solidFill>
                  </a:tcPr>
                </a:tc>
                <a:extLst>
                  <a:ext uri="{0D108BD9-81ED-4DB2-BD59-A6C34878D82A}">
                    <a16:rowId xmlns:a16="http://schemas.microsoft.com/office/drawing/2014/main" val="10000"/>
                  </a:ext>
                </a:extLst>
              </a:tr>
              <a:tr h="242544">
                <a:tc>
                  <a:txBody>
                    <a:bodyPr/>
                    <a:lstStyle/>
                    <a:p>
                      <a:pPr marL="0" marR="0" algn="ctr">
                        <a:lnSpc>
                          <a:spcPct val="115000"/>
                        </a:lnSpc>
                        <a:spcBef>
                          <a:spcPts val="0"/>
                        </a:spcBef>
                        <a:spcAft>
                          <a:spcPts val="0"/>
                        </a:spcAft>
                      </a:pPr>
                      <a:r>
                        <a:rPr lang="en-US" sz="1200">
                          <a:latin typeface="Times New Roman"/>
                          <a:ea typeface="Times New Roman"/>
                        </a:rPr>
                        <a:t>M. tuberculosis</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Human tubercle bacillus</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tuberculosis</a:t>
                      </a:r>
                    </a:p>
                  </a:txBody>
                  <a:tcPr marL="68580" marR="68580" marT="0" marB="0" anchor="ctr"/>
                </a:tc>
                <a:extLst>
                  <a:ext uri="{0D108BD9-81ED-4DB2-BD59-A6C34878D82A}">
                    <a16:rowId xmlns:a16="http://schemas.microsoft.com/office/drawing/2014/main" val="10001"/>
                  </a:ext>
                </a:extLst>
              </a:tr>
              <a:tr h="238493">
                <a:tc>
                  <a:txBody>
                    <a:bodyPr/>
                    <a:lstStyle/>
                    <a:p>
                      <a:pPr marL="0" marR="0" algn="ctr">
                        <a:lnSpc>
                          <a:spcPct val="115000"/>
                        </a:lnSpc>
                        <a:spcBef>
                          <a:spcPts val="0"/>
                        </a:spcBef>
                        <a:spcAft>
                          <a:spcPts val="0"/>
                        </a:spcAft>
                      </a:pPr>
                      <a:r>
                        <a:rPr lang="en-US" sz="1200">
                          <a:latin typeface="Times New Roman"/>
                          <a:ea typeface="Times New Roman"/>
                        </a:rPr>
                        <a:t>M. bovis</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Bovine tubercle bacillus</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bovis</a:t>
                      </a:r>
                    </a:p>
                  </a:txBody>
                  <a:tcPr marL="68580" marR="68580" marT="0" marB="0" anchor="ctr"/>
                </a:tc>
                <a:extLst>
                  <a:ext uri="{0D108BD9-81ED-4DB2-BD59-A6C34878D82A}">
                    <a16:rowId xmlns:a16="http://schemas.microsoft.com/office/drawing/2014/main" val="10002"/>
                  </a:ext>
                </a:extLst>
              </a:tr>
              <a:tr h="435055">
                <a:tc>
                  <a:txBody>
                    <a:bodyPr/>
                    <a:lstStyle/>
                    <a:p>
                      <a:pPr marL="0" marR="0" algn="ctr">
                        <a:lnSpc>
                          <a:spcPct val="115000"/>
                        </a:lnSpc>
                        <a:spcBef>
                          <a:spcPts val="0"/>
                        </a:spcBef>
                        <a:spcAft>
                          <a:spcPts val="0"/>
                        </a:spcAft>
                      </a:pPr>
                      <a:r>
                        <a:rPr lang="en-US" sz="1200">
                          <a:latin typeface="Times New Roman"/>
                          <a:ea typeface="Times New Roman"/>
                        </a:rPr>
                        <a:t>M. avium</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III</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Avian tubercle bacillus</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intracellulare</a:t>
                      </a:r>
                    </a:p>
                    <a:p>
                      <a:pPr marL="0" marR="0" algn="ctr">
                        <a:lnSpc>
                          <a:spcPct val="115000"/>
                        </a:lnSpc>
                        <a:spcBef>
                          <a:spcPts val="0"/>
                        </a:spcBef>
                        <a:spcAft>
                          <a:spcPts val="0"/>
                        </a:spcAft>
                      </a:pPr>
                      <a:r>
                        <a:rPr lang="en-US" sz="1200">
                          <a:latin typeface="Times New Roman"/>
                          <a:ea typeface="Times New Roman"/>
                        </a:rPr>
                        <a:t>M. avium complex</a:t>
                      </a:r>
                    </a:p>
                  </a:txBody>
                  <a:tcPr marL="68580" marR="68580" marT="0" marB="0" anchor="ctr"/>
                </a:tc>
                <a:extLst>
                  <a:ext uri="{0D108BD9-81ED-4DB2-BD59-A6C34878D82A}">
                    <a16:rowId xmlns:a16="http://schemas.microsoft.com/office/drawing/2014/main" val="10003"/>
                  </a:ext>
                </a:extLst>
              </a:tr>
              <a:tr h="435055">
                <a:tc>
                  <a:txBody>
                    <a:bodyPr/>
                    <a:lstStyle/>
                    <a:p>
                      <a:pPr marL="0" marR="0" algn="ctr">
                        <a:lnSpc>
                          <a:spcPct val="115000"/>
                        </a:lnSpc>
                        <a:spcBef>
                          <a:spcPts val="0"/>
                        </a:spcBef>
                        <a:spcAft>
                          <a:spcPts val="0"/>
                        </a:spcAft>
                      </a:pPr>
                      <a:r>
                        <a:rPr lang="en-US" sz="1200">
                          <a:latin typeface="Times New Roman"/>
                          <a:ea typeface="Times New Roman"/>
                        </a:rPr>
                        <a:t>M. kansasii</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kansasii (high) catalase</a:t>
                      </a:r>
                    </a:p>
                    <a:p>
                      <a:pPr marL="0" marR="0" algn="ctr">
                        <a:lnSpc>
                          <a:spcPct val="115000"/>
                        </a:lnSpc>
                        <a:spcBef>
                          <a:spcPts val="0"/>
                        </a:spcBef>
                        <a:spcAft>
                          <a:spcPts val="0"/>
                        </a:spcAft>
                      </a:pPr>
                      <a:r>
                        <a:rPr lang="en-US" sz="1200">
                          <a:latin typeface="Times New Roman"/>
                          <a:ea typeface="Times New Roman"/>
                        </a:rPr>
                        <a:t>                 (low) variety</a:t>
                      </a:r>
                    </a:p>
                  </a:txBody>
                  <a:tcPr marL="68580" marR="68580" marT="0" marB="0" anchor="ctr"/>
                </a:tc>
                <a:extLst>
                  <a:ext uri="{0D108BD9-81ED-4DB2-BD59-A6C34878D82A}">
                    <a16:rowId xmlns:a16="http://schemas.microsoft.com/office/drawing/2014/main" val="10004"/>
                  </a:ext>
                </a:extLst>
              </a:tr>
              <a:tr h="238493">
                <a:tc>
                  <a:txBody>
                    <a:bodyPr/>
                    <a:lstStyle/>
                    <a:p>
                      <a:pPr marL="0" marR="0" algn="ctr">
                        <a:lnSpc>
                          <a:spcPct val="115000"/>
                        </a:lnSpc>
                        <a:spcBef>
                          <a:spcPts val="0"/>
                        </a:spcBef>
                        <a:spcAft>
                          <a:spcPts val="0"/>
                        </a:spcAft>
                      </a:pPr>
                      <a:r>
                        <a:rPr lang="en-US" sz="1200">
                          <a:latin typeface="Times New Roman"/>
                          <a:ea typeface="Times New Roman"/>
                        </a:rPr>
                        <a:t>M. marinum</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marinum</a:t>
                      </a:r>
                    </a:p>
                  </a:txBody>
                  <a:tcPr marL="68580" marR="68580" marT="0" marB="0" anchor="ctr"/>
                </a:tc>
                <a:extLst>
                  <a:ext uri="{0D108BD9-81ED-4DB2-BD59-A6C34878D82A}">
                    <a16:rowId xmlns:a16="http://schemas.microsoft.com/office/drawing/2014/main" val="10005"/>
                  </a:ext>
                </a:extLst>
              </a:tr>
              <a:tr h="238493">
                <a:tc>
                  <a:txBody>
                    <a:bodyPr/>
                    <a:lstStyle/>
                    <a:p>
                      <a:pPr marL="0" marR="0" algn="ctr">
                        <a:lnSpc>
                          <a:spcPct val="115000"/>
                        </a:lnSpc>
                        <a:spcBef>
                          <a:spcPts val="0"/>
                        </a:spcBef>
                        <a:spcAft>
                          <a:spcPts val="0"/>
                        </a:spcAft>
                      </a:pPr>
                      <a:r>
                        <a:rPr lang="en-US" sz="1200">
                          <a:latin typeface="Times New Roman"/>
                          <a:ea typeface="Times New Roman"/>
                        </a:rPr>
                        <a:t>M. scrofulaceum</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Scrofula scotochromogen</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scrofulaceum</a:t>
                      </a:r>
                    </a:p>
                  </a:txBody>
                  <a:tcPr marL="68580" marR="68580" marT="0" marB="0" anchor="ctr"/>
                </a:tc>
                <a:extLst>
                  <a:ext uri="{0D108BD9-81ED-4DB2-BD59-A6C34878D82A}">
                    <a16:rowId xmlns:a16="http://schemas.microsoft.com/office/drawing/2014/main" val="10006"/>
                  </a:ext>
                </a:extLst>
              </a:tr>
              <a:tr h="238493">
                <a:tc>
                  <a:txBody>
                    <a:bodyPr/>
                    <a:lstStyle/>
                    <a:p>
                      <a:pPr marL="0" marR="0" algn="ctr">
                        <a:lnSpc>
                          <a:spcPct val="115000"/>
                        </a:lnSpc>
                        <a:spcBef>
                          <a:spcPts val="0"/>
                        </a:spcBef>
                        <a:spcAft>
                          <a:spcPts val="0"/>
                        </a:spcAft>
                      </a:pPr>
                      <a:r>
                        <a:rPr lang="en-US" sz="1200">
                          <a:latin typeface="Times New Roman"/>
                          <a:ea typeface="Times New Roman"/>
                        </a:rPr>
                        <a:t>M. gordonae**</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Tap water scotochromogen</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gordonae</a:t>
                      </a:r>
                    </a:p>
                  </a:txBody>
                  <a:tcPr marL="68580" marR="68580" marT="0" marB="0" anchor="ctr"/>
                </a:tc>
                <a:extLst>
                  <a:ext uri="{0D108BD9-81ED-4DB2-BD59-A6C34878D82A}">
                    <a16:rowId xmlns:a16="http://schemas.microsoft.com/office/drawing/2014/main" val="10007"/>
                  </a:ext>
                </a:extLst>
              </a:tr>
              <a:tr h="238493">
                <a:tc>
                  <a:txBody>
                    <a:bodyPr/>
                    <a:lstStyle/>
                    <a:p>
                      <a:pPr marL="0" marR="0" algn="ctr">
                        <a:lnSpc>
                          <a:spcPct val="115000"/>
                        </a:lnSpc>
                        <a:spcBef>
                          <a:spcPts val="0"/>
                        </a:spcBef>
                        <a:spcAft>
                          <a:spcPts val="0"/>
                        </a:spcAft>
                      </a:pPr>
                      <a:r>
                        <a:rPr lang="en-US" sz="1200">
                          <a:latin typeface="Times New Roman"/>
                          <a:ea typeface="Times New Roman"/>
                        </a:rPr>
                        <a:t>M. szulgai</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szulgai</a:t>
                      </a:r>
                    </a:p>
                  </a:txBody>
                  <a:tcPr marL="68580" marR="68580" marT="0" marB="0" anchor="ctr"/>
                </a:tc>
                <a:extLst>
                  <a:ext uri="{0D108BD9-81ED-4DB2-BD59-A6C34878D82A}">
                    <a16:rowId xmlns:a16="http://schemas.microsoft.com/office/drawing/2014/main" val="10008"/>
                  </a:ext>
                </a:extLst>
              </a:tr>
              <a:tr h="238493">
                <a:tc>
                  <a:txBody>
                    <a:bodyPr/>
                    <a:lstStyle/>
                    <a:p>
                      <a:pPr marL="0" marR="0" algn="ctr">
                        <a:lnSpc>
                          <a:spcPct val="115000"/>
                        </a:lnSpc>
                        <a:spcBef>
                          <a:spcPts val="0"/>
                        </a:spcBef>
                        <a:spcAft>
                          <a:spcPts val="0"/>
                        </a:spcAft>
                      </a:pPr>
                      <a:r>
                        <a:rPr lang="en-US" sz="1200">
                          <a:latin typeface="Times New Roman"/>
                          <a:ea typeface="Times New Roman"/>
                        </a:rPr>
                        <a:t>M. flavescens</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flavescens</a:t>
                      </a:r>
                    </a:p>
                  </a:txBody>
                  <a:tcPr marL="68580" marR="68580" marT="0" marB="0" anchor="ctr"/>
                </a:tc>
                <a:extLst>
                  <a:ext uri="{0D108BD9-81ED-4DB2-BD59-A6C34878D82A}">
                    <a16:rowId xmlns:a16="http://schemas.microsoft.com/office/drawing/2014/main" val="10009"/>
                  </a:ext>
                </a:extLst>
              </a:tr>
              <a:tr h="435055">
                <a:tc>
                  <a:txBody>
                    <a:bodyPr/>
                    <a:lstStyle/>
                    <a:p>
                      <a:pPr marL="0" marR="0" algn="ctr">
                        <a:lnSpc>
                          <a:spcPct val="115000"/>
                        </a:lnSpc>
                        <a:spcBef>
                          <a:spcPts val="0"/>
                        </a:spcBef>
                        <a:spcAft>
                          <a:spcPts val="0"/>
                        </a:spcAft>
                      </a:pPr>
                      <a:r>
                        <a:rPr lang="en-US" sz="1200">
                          <a:latin typeface="Times New Roman"/>
                          <a:ea typeface="Times New Roman"/>
                        </a:rPr>
                        <a:t>M. intracellulare</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III</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Battey bacillus</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intracellulare</a:t>
                      </a:r>
                    </a:p>
                    <a:p>
                      <a:pPr marL="0" marR="0" algn="ctr">
                        <a:lnSpc>
                          <a:spcPct val="115000"/>
                        </a:lnSpc>
                        <a:spcBef>
                          <a:spcPts val="0"/>
                        </a:spcBef>
                        <a:spcAft>
                          <a:spcPts val="0"/>
                        </a:spcAft>
                      </a:pPr>
                      <a:r>
                        <a:rPr lang="en-US" sz="1200">
                          <a:latin typeface="Times New Roman"/>
                          <a:ea typeface="Times New Roman"/>
                        </a:rPr>
                        <a:t>M. avium complex</a:t>
                      </a:r>
                    </a:p>
                  </a:txBody>
                  <a:tcPr marL="68580" marR="68580" marT="0" marB="0" anchor="ctr"/>
                </a:tc>
                <a:extLst>
                  <a:ext uri="{0D108BD9-81ED-4DB2-BD59-A6C34878D82A}">
                    <a16:rowId xmlns:a16="http://schemas.microsoft.com/office/drawing/2014/main" val="10010"/>
                  </a:ext>
                </a:extLst>
              </a:tr>
              <a:tr h="238493">
                <a:tc>
                  <a:txBody>
                    <a:bodyPr/>
                    <a:lstStyle/>
                    <a:p>
                      <a:pPr marL="0" marR="0" algn="ctr">
                        <a:lnSpc>
                          <a:spcPct val="115000"/>
                        </a:lnSpc>
                        <a:spcBef>
                          <a:spcPts val="0"/>
                        </a:spcBef>
                        <a:spcAft>
                          <a:spcPts val="0"/>
                        </a:spcAft>
                      </a:pPr>
                      <a:r>
                        <a:rPr lang="en-US" sz="1200">
                          <a:latin typeface="Times New Roman"/>
                          <a:ea typeface="Times New Roman"/>
                        </a:rPr>
                        <a:t>M. xeonpi</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III</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xenopi</a:t>
                      </a:r>
                    </a:p>
                  </a:txBody>
                  <a:tcPr marL="68580" marR="68580" marT="0" marB="0" anchor="ctr"/>
                </a:tc>
                <a:extLst>
                  <a:ext uri="{0D108BD9-81ED-4DB2-BD59-A6C34878D82A}">
                    <a16:rowId xmlns:a16="http://schemas.microsoft.com/office/drawing/2014/main" val="10011"/>
                  </a:ext>
                </a:extLst>
              </a:tr>
              <a:tr h="435055">
                <a:tc>
                  <a:txBody>
                    <a:bodyPr/>
                    <a:lstStyle/>
                    <a:p>
                      <a:pPr marL="0" marR="0" algn="ctr">
                        <a:lnSpc>
                          <a:spcPct val="115000"/>
                        </a:lnSpc>
                        <a:spcBef>
                          <a:spcPts val="0"/>
                        </a:spcBef>
                        <a:spcAft>
                          <a:spcPts val="0"/>
                        </a:spcAft>
                      </a:pPr>
                      <a:r>
                        <a:rPr lang="en-US" sz="1200">
                          <a:latin typeface="Times New Roman"/>
                          <a:ea typeface="Times New Roman"/>
                        </a:rPr>
                        <a:t>M. simiae</a:t>
                      </a:r>
                    </a:p>
                    <a:p>
                      <a:pPr marL="0" marR="0" algn="ctr">
                        <a:lnSpc>
                          <a:spcPct val="115000"/>
                        </a:lnSpc>
                        <a:spcBef>
                          <a:spcPts val="0"/>
                        </a:spcBef>
                        <a:spcAft>
                          <a:spcPts val="0"/>
                        </a:spcAft>
                      </a:pPr>
                      <a:r>
                        <a:rPr lang="en-US" sz="1200">
                          <a:latin typeface="Times New Roman"/>
                          <a:ea typeface="Times New Roman"/>
                        </a:rPr>
                        <a:t>(M. habana)</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III</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simiae or</a:t>
                      </a:r>
                    </a:p>
                    <a:p>
                      <a:pPr marL="0" marR="0" algn="ctr">
                        <a:lnSpc>
                          <a:spcPct val="115000"/>
                        </a:lnSpc>
                        <a:spcBef>
                          <a:spcPts val="0"/>
                        </a:spcBef>
                        <a:spcAft>
                          <a:spcPts val="0"/>
                        </a:spcAft>
                      </a:pPr>
                      <a:r>
                        <a:rPr lang="en-US" sz="1200">
                          <a:latin typeface="Times New Roman"/>
                          <a:ea typeface="Times New Roman"/>
                        </a:rPr>
                        <a:t>M. simiae M. habana complex</a:t>
                      </a:r>
                    </a:p>
                  </a:txBody>
                  <a:tcPr marL="68580" marR="68580" marT="0" marB="0" anchor="ctr"/>
                </a:tc>
                <a:extLst>
                  <a:ext uri="{0D108BD9-81ED-4DB2-BD59-A6C34878D82A}">
                    <a16:rowId xmlns:a16="http://schemas.microsoft.com/office/drawing/2014/main" val="10012"/>
                  </a:ext>
                </a:extLst>
              </a:tr>
              <a:tr h="435055">
                <a:tc>
                  <a:txBody>
                    <a:bodyPr/>
                    <a:lstStyle/>
                    <a:p>
                      <a:pPr marL="0" marR="0" algn="ctr">
                        <a:lnSpc>
                          <a:spcPct val="115000"/>
                        </a:lnSpc>
                        <a:spcBef>
                          <a:spcPts val="0"/>
                        </a:spcBef>
                        <a:spcAft>
                          <a:spcPts val="0"/>
                        </a:spcAft>
                      </a:pPr>
                      <a:r>
                        <a:rPr lang="en-US" sz="1200">
                          <a:latin typeface="Times New Roman"/>
                          <a:ea typeface="Times New Roman"/>
                        </a:rPr>
                        <a:t>M. nonchromogenicum</a:t>
                      </a:r>
                    </a:p>
                    <a:p>
                      <a:pPr marL="0" marR="0" algn="ctr">
                        <a:lnSpc>
                          <a:spcPct val="115000"/>
                        </a:lnSpc>
                        <a:spcBef>
                          <a:spcPts val="0"/>
                        </a:spcBef>
                        <a:spcAft>
                          <a:spcPts val="0"/>
                        </a:spcAft>
                      </a:pPr>
                      <a:r>
                        <a:rPr lang="en-US" sz="1200">
                          <a:latin typeface="Times New Roman"/>
                          <a:ea typeface="Times New Roman"/>
                        </a:rPr>
                        <a:t>M. terrae</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III</a:t>
                      </a:r>
                    </a:p>
                    <a:p>
                      <a:pPr marL="0" marR="0" algn="ctr">
                        <a:lnSpc>
                          <a:spcPct val="115000"/>
                        </a:lnSpc>
                        <a:spcBef>
                          <a:spcPts val="0"/>
                        </a:spcBef>
                        <a:spcAft>
                          <a:spcPts val="0"/>
                        </a:spcAft>
                      </a:pPr>
                      <a:r>
                        <a:rPr lang="en-US" sz="1200">
                          <a:latin typeface="Times New Roman"/>
                          <a:ea typeface="Times New Roman"/>
                        </a:rPr>
                        <a:t>III</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Radish bacillus</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terrae complex</a:t>
                      </a:r>
                    </a:p>
                  </a:txBody>
                  <a:tcPr marL="68580" marR="68580" marT="0" marB="0" anchor="ctr"/>
                </a:tc>
                <a:extLst>
                  <a:ext uri="{0D108BD9-81ED-4DB2-BD59-A6C34878D82A}">
                    <a16:rowId xmlns:a16="http://schemas.microsoft.com/office/drawing/2014/main" val="10013"/>
                  </a:ext>
                </a:extLst>
              </a:tr>
              <a:tr h="238493">
                <a:tc>
                  <a:txBody>
                    <a:bodyPr/>
                    <a:lstStyle/>
                    <a:p>
                      <a:pPr marL="0" marR="0" algn="ctr">
                        <a:lnSpc>
                          <a:spcPct val="115000"/>
                        </a:lnSpc>
                        <a:spcBef>
                          <a:spcPts val="0"/>
                        </a:spcBef>
                        <a:spcAft>
                          <a:spcPts val="0"/>
                        </a:spcAft>
                      </a:pPr>
                      <a:r>
                        <a:rPr lang="en-US" sz="1200">
                          <a:latin typeface="Times New Roman"/>
                          <a:ea typeface="Times New Roman"/>
                        </a:rPr>
                        <a:t>M. triviale</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III</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triviale</a:t>
                      </a:r>
                    </a:p>
                  </a:txBody>
                  <a:tcPr marL="68580" marR="68580" marT="0" marB="0" anchor="ctr"/>
                </a:tc>
                <a:extLst>
                  <a:ext uri="{0D108BD9-81ED-4DB2-BD59-A6C34878D82A}">
                    <a16:rowId xmlns:a16="http://schemas.microsoft.com/office/drawing/2014/main" val="10014"/>
                  </a:ext>
                </a:extLst>
              </a:tr>
              <a:tr h="238493">
                <a:tc>
                  <a:txBody>
                    <a:bodyPr/>
                    <a:lstStyle/>
                    <a:p>
                      <a:pPr marL="0" marR="0" algn="ctr">
                        <a:lnSpc>
                          <a:spcPct val="115000"/>
                        </a:lnSpc>
                        <a:spcBef>
                          <a:spcPts val="0"/>
                        </a:spcBef>
                        <a:spcAft>
                          <a:spcPts val="0"/>
                        </a:spcAft>
                      </a:pPr>
                      <a:r>
                        <a:rPr lang="en-US" sz="1200">
                          <a:latin typeface="Times New Roman"/>
                          <a:ea typeface="Times New Roman"/>
                        </a:rPr>
                        <a:t>M. gastri</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III</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gastri</a:t>
                      </a:r>
                    </a:p>
                  </a:txBody>
                  <a:tcPr marL="68580" marR="68580" marT="0" marB="0" anchor="ctr"/>
                </a:tc>
                <a:extLst>
                  <a:ext uri="{0D108BD9-81ED-4DB2-BD59-A6C34878D82A}">
                    <a16:rowId xmlns:a16="http://schemas.microsoft.com/office/drawing/2014/main" val="10015"/>
                  </a:ext>
                </a:extLst>
              </a:tr>
              <a:tr h="435055">
                <a:tc>
                  <a:txBody>
                    <a:bodyPr/>
                    <a:lstStyle/>
                    <a:p>
                      <a:pPr marL="0" marR="0" algn="ctr">
                        <a:lnSpc>
                          <a:spcPct val="115000"/>
                        </a:lnSpc>
                        <a:spcBef>
                          <a:spcPts val="0"/>
                        </a:spcBef>
                        <a:spcAft>
                          <a:spcPts val="0"/>
                        </a:spcAft>
                      </a:pPr>
                      <a:r>
                        <a:rPr lang="en-US" sz="1200">
                          <a:latin typeface="Times New Roman"/>
                          <a:ea typeface="Times New Roman"/>
                        </a:rPr>
                        <a:t>M. fortuitum</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IV</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fortuitum or</a:t>
                      </a:r>
                    </a:p>
                    <a:p>
                      <a:pPr marL="0" marR="0" algn="ctr">
                        <a:lnSpc>
                          <a:spcPct val="115000"/>
                        </a:lnSpc>
                        <a:spcBef>
                          <a:spcPts val="0"/>
                        </a:spcBef>
                        <a:spcAft>
                          <a:spcPts val="0"/>
                        </a:spcAft>
                      </a:pPr>
                      <a:r>
                        <a:rPr lang="en-US" sz="1200">
                          <a:latin typeface="Times New Roman"/>
                          <a:ea typeface="Times New Roman"/>
                        </a:rPr>
                        <a:t>M. fortuitum complex</a:t>
                      </a:r>
                    </a:p>
                  </a:txBody>
                  <a:tcPr marL="68580" marR="68580" marT="0" marB="0" anchor="ctr"/>
                </a:tc>
                <a:extLst>
                  <a:ext uri="{0D108BD9-81ED-4DB2-BD59-A6C34878D82A}">
                    <a16:rowId xmlns:a16="http://schemas.microsoft.com/office/drawing/2014/main" val="10016"/>
                  </a:ext>
                </a:extLst>
              </a:tr>
              <a:tr h="661654">
                <a:tc>
                  <a:txBody>
                    <a:bodyPr/>
                    <a:lstStyle/>
                    <a:p>
                      <a:pPr marL="0" marR="0" algn="ctr">
                        <a:lnSpc>
                          <a:spcPct val="115000"/>
                        </a:lnSpc>
                        <a:spcBef>
                          <a:spcPts val="0"/>
                        </a:spcBef>
                        <a:spcAft>
                          <a:spcPts val="0"/>
                        </a:spcAft>
                      </a:pPr>
                      <a:r>
                        <a:rPr lang="en-US" sz="1200">
                          <a:latin typeface="Times New Roman"/>
                          <a:ea typeface="Times New Roman"/>
                        </a:rPr>
                        <a:t>M. chelonei*** (N+)</a:t>
                      </a:r>
                    </a:p>
                    <a:p>
                      <a:pPr marL="0" marR="0" algn="ctr">
                        <a:lnSpc>
                          <a:spcPct val="115000"/>
                        </a:lnSpc>
                        <a:spcBef>
                          <a:spcPts val="0"/>
                        </a:spcBef>
                        <a:spcAft>
                          <a:spcPts val="0"/>
                        </a:spcAft>
                      </a:pPr>
                      <a:r>
                        <a:rPr lang="en-US" sz="1200">
                          <a:latin typeface="Times New Roman"/>
                          <a:ea typeface="Times New Roman"/>
                        </a:rPr>
                        <a:t>M. chelonei, subsp. M. abscessus</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IV</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borstelense)</a:t>
                      </a:r>
                    </a:p>
                    <a:p>
                      <a:pPr marL="0" marR="0" algn="ctr">
                        <a:lnSpc>
                          <a:spcPct val="115000"/>
                        </a:lnSpc>
                        <a:spcBef>
                          <a:spcPts val="0"/>
                        </a:spcBef>
                        <a:spcAft>
                          <a:spcPts val="0"/>
                        </a:spcAft>
                      </a:pPr>
                      <a:r>
                        <a:rPr lang="en-US" sz="1200">
                          <a:latin typeface="Times New Roman"/>
                          <a:ea typeface="Times New Roman"/>
                        </a:rPr>
                        <a:t>(M. abscessus)</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fortuitum complex</a:t>
                      </a:r>
                    </a:p>
                  </a:txBody>
                  <a:tcPr marL="68580" marR="68580" marT="0" marB="0" anchor="ctr"/>
                </a:tc>
                <a:extLst>
                  <a:ext uri="{0D108BD9-81ED-4DB2-BD59-A6C34878D82A}">
                    <a16:rowId xmlns:a16="http://schemas.microsoft.com/office/drawing/2014/main" val="10017"/>
                  </a:ext>
                </a:extLst>
              </a:tr>
              <a:tr h="435055">
                <a:tc>
                  <a:txBody>
                    <a:bodyPr/>
                    <a:lstStyle/>
                    <a:p>
                      <a:pPr marL="0" marR="0" algn="ctr">
                        <a:lnSpc>
                          <a:spcPct val="115000"/>
                        </a:lnSpc>
                        <a:spcBef>
                          <a:spcPts val="0"/>
                        </a:spcBef>
                        <a:spcAft>
                          <a:spcPts val="0"/>
                        </a:spcAft>
                      </a:pPr>
                      <a:r>
                        <a:rPr lang="en-US" sz="1200">
                          <a:latin typeface="Times New Roman"/>
                          <a:ea typeface="Times New Roman"/>
                        </a:rPr>
                        <a:t>M. phlei</a:t>
                      </a:r>
                    </a:p>
                    <a:p>
                      <a:pPr marL="0" marR="0" algn="ctr">
                        <a:lnSpc>
                          <a:spcPct val="115000"/>
                        </a:lnSpc>
                        <a:spcBef>
                          <a:spcPts val="0"/>
                        </a:spcBef>
                        <a:spcAft>
                          <a:spcPts val="0"/>
                        </a:spcAft>
                      </a:pPr>
                      <a:r>
                        <a:rPr lang="en-US" sz="1200">
                          <a:latin typeface="Times New Roman"/>
                          <a:ea typeface="Times New Roman"/>
                        </a:rPr>
                        <a:t>M. smegmatis</a:t>
                      </a: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IV</a:t>
                      </a:r>
                    </a:p>
                    <a:p>
                      <a:pPr marL="0" marR="0" algn="ctr">
                        <a:lnSpc>
                          <a:spcPct val="115000"/>
                        </a:lnSpc>
                        <a:spcBef>
                          <a:spcPts val="0"/>
                        </a:spcBef>
                        <a:spcAft>
                          <a:spcPts val="0"/>
                        </a:spcAft>
                      </a:pPr>
                      <a:r>
                        <a:rPr lang="en-US" sz="1200">
                          <a:latin typeface="Times New Roman"/>
                          <a:ea typeface="Times New Roman"/>
                        </a:rPr>
                        <a:t>IV</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Group IV, not M. fortuitum</a:t>
                      </a:r>
                    </a:p>
                  </a:txBody>
                  <a:tcPr marL="68580" marR="68580" marT="0" marB="0" anchor="ctr"/>
                </a:tc>
                <a:extLst>
                  <a:ext uri="{0D108BD9-81ED-4DB2-BD59-A6C34878D82A}">
                    <a16:rowId xmlns:a16="http://schemas.microsoft.com/office/drawing/2014/main" val="10018"/>
                  </a:ext>
                </a:extLst>
              </a:tr>
              <a:tr h="238493">
                <a:tc>
                  <a:txBody>
                    <a:bodyPr/>
                    <a:lstStyle/>
                    <a:p>
                      <a:pPr marL="0" marR="0" algn="ctr">
                        <a:lnSpc>
                          <a:spcPct val="115000"/>
                        </a:lnSpc>
                        <a:spcBef>
                          <a:spcPts val="0"/>
                        </a:spcBef>
                        <a:spcAft>
                          <a:spcPts val="0"/>
                        </a:spcAft>
                      </a:pPr>
                      <a:r>
                        <a:rPr lang="en-US" sz="1200">
                          <a:latin typeface="Times New Roman"/>
                          <a:ea typeface="Times New Roman"/>
                        </a:rPr>
                        <a:t>M. ulcerans</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M. ulcerans</a:t>
                      </a:r>
                    </a:p>
                  </a:txBody>
                  <a:tcPr marL="68580" marR="68580" marT="0" marB="0" anchor="ctr"/>
                </a:tc>
                <a:extLst>
                  <a:ext uri="{0D108BD9-81ED-4DB2-BD59-A6C34878D82A}">
                    <a16:rowId xmlns:a16="http://schemas.microsoft.com/office/drawing/2014/main" val="10019"/>
                  </a:ext>
                </a:extLst>
              </a:tr>
              <a:tr h="238493">
                <a:tc>
                  <a:txBody>
                    <a:bodyPr/>
                    <a:lstStyle/>
                    <a:p>
                      <a:pPr marL="0" marR="0" algn="ctr">
                        <a:lnSpc>
                          <a:spcPct val="115000"/>
                        </a:lnSpc>
                        <a:spcBef>
                          <a:spcPts val="0"/>
                        </a:spcBef>
                        <a:spcAft>
                          <a:spcPts val="0"/>
                        </a:spcAft>
                      </a:pPr>
                      <a:r>
                        <a:rPr lang="en-US" sz="1200">
                          <a:latin typeface="Times New Roman"/>
                          <a:ea typeface="Times New Roman"/>
                        </a:rPr>
                        <a:t>Rhodochrous group</a:t>
                      </a: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endParaRPr lang="en-US" sz="1200">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200">
                          <a:latin typeface="Times New Roman"/>
                          <a:ea typeface="Times New Roman"/>
                        </a:rPr>
                        <a:t>Rhodochrous group</a:t>
                      </a:r>
                    </a:p>
                  </a:txBody>
                  <a:tcPr marL="68580" marR="68580" marT="0" marB="0" anchor="ctr"/>
                </a:tc>
                <a:extLst>
                  <a:ext uri="{0D108BD9-81ED-4DB2-BD59-A6C34878D82A}">
                    <a16:rowId xmlns:a16="http://schemas.microsoft.com/office/drawing/2014/main" val="10020"/>
                  </a:ext>
                </a:extLst>
              </a:tr>
            </a:tbl>
          </a:graphicData>
        </a:graphic>
      </p:graphicFrame>
      <p:sp>
        <p:nvSpPr>
          <p:cNvPr id="7" name="TextBox 6">
            <a:extLst>
              <a:ext uri="{FF2B5EF4-FFF2-40B4-BE49-F238E27FC236}">
                <a16:creationId xmlns:a16="http://schemas.microsoft.com/office/drawing/2014/main" id="{3E082518-04D3-5F43-71F4-5C70B8B0F101}"/>
              </a:ext>
            </a:extLst>
          </p:cNvPr>
          <p:cNvSpPr txBox="1"/>
          <p:nvPr/>
        </p:nvSpPr>
        <p:spPr>
          <a:xfrm>
            <a:off x="10731893" y="2018664"/>
            <a:ext cx="7553702" cy="1754326"/>
          </a:xfrm>
          <a:prstGeom prst="rect">
            <a:avLst/>
          </a:prstGeom>
        </p:spPr>
        <p:txBody>
          <a:bodyPr wrap="square" lIns="0" tIns="0" rIns="0" bIns="0" rtlCol="0" anchor="t">
            <a:spAutoFit/>
          </a:bodyPr>
          <a:lstStyle/>
          <a:p>
            <a:pPr>
              <a:spcBef>
                <a:spcPts val="600"/>
              </a:spcBef>
              <a:spcAft>
                <a:spcPts val="600"/>
              </a:spcAft>
            </a:pPr>
            <a:r>
              <a:rPr lang="en-US" sz="4000" b="1" spc="300">
                <a:solidFill>
                  <a:srgbClr val="666666"/>
                </a:solidFill>
                <a:latin typeface="Times New Roman"/>
                <a:cs typeface="Times New Roman"/>
              </a:rPr>
              <a:t>Mycobacterial Nomenclature</a:t>
            </a:r>
          </a:p>
          <a:p>
            <a:pPr marL="457200" indent="-457200">
              <a:spcBef>
                <a:spcPts val="600"/>
              </a:spcBef>
              <a:spcAft>
                <a:spcPts val="600"/>
              </a:spcAft>
              <a:buFont typeface="Arial" panose="020B0604020202020204" pitchFamily="34" charset="0"/>
              <a:buChar char="•"/>
            </a:pPr>
            <a:r>
              <a:rPr lang="en-US" sz="3200" i="1" spc="300">
                <a:solidFill>
                  <a:srgbClr val="666666"/>
                </a:solidFill>
                <a:latin typeface="Times New Roman"/>
                <a:cs typeface="Times New Roman"/>
              </a:rPr>
              <a:t>Not everything that is mycobacterium, is tuberculosis</a:t>
            </a:r>
          </a:p>
        </p:txBody>
      </p:sp>
      <p:pic>
        <p:nvPicPr>
          <p:cNvPr id="15" name="Picture 14" descr="A coffee mug on a table&#10;&#10;Description automatically generated">
            <a:extLst>
              <a:ext uri="{FF2B5EF4-FFF2-40B4-BE49-F238E27FC236}">
                <a16:creationId xmlns:a16="http://schemas.microsoft.com/office/drawing/2014/main" id="{AD5957D2-297E-2836-2BC3-5BB47273B7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76" r="25396"/>
          <a:stretch/>
        </p:blipFill>
        <p:spPr>
          <a:xfrm rot="5400000">
            <a:off x="12148000" y="3875969"/>
            <a:ext cx="4201441" cy="4480538"/>
          </a:xfrm>
          <a:prstGeom prst="rect">
            <a:avLst/>
          </a:prstGeom>
        </p:spPr>
      </p:pic>
    </p:spTree>
    <p:extLst>
      <p:ext uri="{BB962C8B-B14F-4D97-AF65-F5344CB8AC3E}">
        <p14:creationId xmlns:p14="http://schemas.microsoft.com/office/powerpoint/2010/main" val="38218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85E8E-8FC7-E5DC-BC1A-F454CB09A43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B9F79A49-CD21-B034-31FF-E898D1230F96}"/>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84A7F946-C012-B5EC-9236-3BFCC10E81C5}"/>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27AD3A4F-8A28-CE31-1F75-6531804F99CA}"/>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320E17F0-D619-0240-6C74-85AF10EB8352}"/>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550ECFB5-0141-3F6B-BA49-9CEC8DCED7F8}"/>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5386A9FE-089D-0DA9-8944-F9E510BFF54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C6C683BD-7AD7-DC4B-F1BC-F4BBDCC3F64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1D24233A-F9B2-600E-ECF8-86D3FD392A4A}"/>
              </a:ext>
            </a:extLst>
          </p:cNvPr>
          <p:cNvSpPr txBox="1"/>
          <p:nvPr/>
        </p:nvSpPr>
        <p:spPr>
          <a:xfrm>
            <a:off x="1028700" y="1095375"/>
            <a:ext cx="16725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Microbiological testing</a:t>
            </a:r>
            <a:endParaRPr lang="en-US" sz="5000">
              <a:solidFill>
                <a:srgbClr val="002D73"/>
              </a:solidFill>
            </a:endParaRPr>
          </a:p>
        </p:txBody>
      </p:sp>
      <p:pic>
        <p:nvPicPr>
          <p:cNvPr id="16" name="Picture 15">
            <a:extLst>
              <a:ext uri="{FF2B5EF4-FFF2-40B4-BE49-F238E27FC236}">
                <a16:creationId xmlns:a16="http://schemas.microsoft.com/office/drawing/2014/main" id="{48C6A570-16CD-BC3C-9D24-8EF35FA5ED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E1B16A-9509-C498-0EFA-759EE3DE392A}"/>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88BDF209-D44A-9299-31BB-D75695A4D44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Box 1">
            <a:extLst>
              <a:ext uri="{FF2B5EF4-FFF2-40B4-BE49-F238E27FC236}">
                <a16:creationId xmlns:a16="http://schemas.microsoft.com/office/drawing/2014/main" id="{74FBAE08-1014-EF3E-513D-AB593E59BCAE}"/>
              </a:ext>
            </a:extLst>
          </p:cNvPr>
          <p:cNvSpPr txBox="1"/>
          <p:nvPr/>
        </p:nvSpPr>
        <p:spPr>
          <a:xfrm>
            <a:off x="1028700" y="1906015"/>
            <a:ext cx="12382500" cy="723274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600" b="1" i="0" u="none" strike="noStrike" kern="1200" cap="none" spc="300" normalizeH="0" baseline="0" noProof="0">
                <a:ln>
                  <a:noFill/>
                </a:ln>
                <a:solidFill>
                  <a:srgbClr val="666666"/>
                </a:solidFill>
                <a:effectLst/>
                <a:uLnTx/>
                <a:uFillTx/>
                <a:latin typeface="Times New Roman"/>
                <a:ea typeface="+mn-ea"/>
                <a:cs typeface="Times New Roman"/>
              </a:rPr>
              <a:t>Bacteriologic Smear Exam:</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300" normalizeH="0" baseline="0" noProof="0">
                <a:ln>
                  <a:noFill/>
                </a:ln>
                <a:solidFill>
                  <a:srgbClr val="666666"/>
                </a:solidFill>
                <a:effectLst/>
                <a:uLnTx/>
                <a:uFillTx/>
                <a:latin typeface="Times New Roman"/>
                <a:ea typeface="+mn-ea"/>
                <a:cs typeface="Times New Roman"/>
              </a:rPr>
              <a:t>Results in &lt;24 hours</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300" normalizeH="0" baseline="0" noProof="0">
                <a:ln>
                  <a:noFill/>
                </a:ln>
                <a:solidFill>
                  <a:srgbClr val="666666"/>
                </a:solidFill>
                <a:effectLst/>
                <a:uLnTx/>
                <a:uFillTx/>
                <a:latin typeface="Times New Roman"/>
                <a:ea typeface="+mn-ea"/>
                <a:cs typeface="Times New Roman"/>
              </a:rPr>
              <a:t>AFB presence indicates TB</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300" normalizeH="0" baseline="0" noProof="0">
                <a:ln>
                  <a:noFill/>
                </a:ln>
                <a:solidFill>
                  <a:srgbClr val="666666"/>
                </a:solidFill>
                <a:effectLst/>
                <a:uLnTx/>
                <a:uFillTx/>
                <a:latin typeface="Times New Roman"/>
                <a:ea typeface="+mn-ea"/>
                <a:cs typeface="Times New Roman"/>
              </a:rPr>
              <a:t>Provides rough estimate of M</a:t>
            </a:r>
            <a:r>
              <a:rPr lang="en-US" sz="2800" spc="300">
                <a:solidFill>
                  <a:srgbClr val="666666"/>
                </a:solidFill>
                <a:latin typeface="Times New Roman"/>
                <a:cs typeface="Times New Roman"/>
              </a:rPr>
              <a:t>TB</a:t>
            </a:r>
            <a:r>
              <a:rPr kumimoji="0" lang="en-US" sz="2800" b="0" i="0" u="none" strike="noStrike" kern="1200" cap="none" spc="300" normalizeH="0" baseline="0" noProof="0">
                <a:ln>
                  <a:noFill/>
                </a:ln>
                <a:solidFill>
                  <a:srgbClr val="666666"/>
                </a:solidFill>
                <a:effectLst/>
                <a:uLnTx/>
                <a:uFillTx/>
                <a:latin typeface="Times New Roman"/>
                <a:ea typeface="+mn-ea"/>
                <a:cs typeface="Times New Roman"/>
              </a:rPr>
              <a:t> burden and infectivity</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300" normalizeH="0" baseline="0" noProof="0">
                <a:ln>
                  <a:noFill/>
                </a:ln>
                <a:solidFill>
                  <a:srgbClr val="666666"/>
                </a:solidFill>
                <a:effectLst/>
                <a:uLnTx/>
                <a:uFillTx/>
                <a:latin typeface="Times New Roman"/>
                <a:ea typeface="+mn-ea"/>
                <a:cs typeface="Times New Roman"/>
              </a:rPr>
              <a:t>Negative AFB smear doesn’t rule out TB</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600" b="1" i="0" u="none" strike="noStrike" kern="1200" cap="none" spc="300" normalizeH="0" baseline="0" noProof="0">
                <a:ln>
                  <a:noFill/>
                </a:ln>
                <a:solidFill>
                  <a:srgbClr val="666666"/>
                </a:solidFill>
                <a:effectLst/>
                <a:uLnTx/>
                <a:uFillTx/>
                <a:latin typeface="Times New Roman"/>
                <a:ea typeface="+mn-ea"/>
                <a:cs typeface="Times New Roman"/>
              </a:rPr>
              <a:t>Cepheid GeneXpert system:</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300" normalizeH="0" baseline="0" noProof="0">
                <a:ln>
                  <a:noFill/>
                </a:ln>
                <a:solidFill>
                  <a:srgbClr val="666666"/>
                </a:solidFill>
                <a:effectLst/>
                <a:uLnTx/>
                <a:uFillTx/>
                <a:latin typeface="Times New Roman"/>
                <a:ea typeface="+mn-ea"/>
                <a:cs typeface="Times New Roman"/>
              </a:rPr>
              <a:t>Detects M</a:t>
            </a:r>
            <a:r>
              <a:rPr lang="en-US" sz="2800" spc="300">
                <a:solidFill>
                  <a:srgbClr val="666666"/>
                </a:solidFill>
                <a:latin typeface="Times New Roman"/>
                <a:cs typeface="Times New Roman"/>
              </a:rPr>
              <a:t>TB</a:t>
            </a:r>
            <a:r>
              <a:rPr kumimoji="0" lang="en-US" sz="2800" b="0" i="0" u="none" strike="noStrike" kern="1200" cap="none" spc="300" normalizeH="0" baseline="0" noProof="0">
                <a:ln>
                  <a:noFill/>
                </a:ln>
                <a:solidFill>
                  <a:srgbClr val="666666"/>
                </a:solidFill>
                <a:effectLst/>
                <a:uLnTx/>
                <a:uFillTx/>
                <a:latin typeface="Times New Roman"/>
                <a:ea typeface="+mn-ea"/>
                <a:cs typeface="Times New Roman"/>
              </a:rPr>
              <a:t> DNA and rifampicin resistance</a:t>
            </a:r>
          </a:p>
          <a:p>
            <a:pPr>
              <a:spcBef>
                <a:spcPts val="600"/>
              </a:spcBef>
              <a:spcAft>
                <a:spcPts val="600"/>
              </a:spcAft>
            </a:pPr>
            <a:r>
              <a:rPr lang="en-US" sz="3600" b="1" spc="300">
                <a:solidFill>
                  <a:srgbClr val="666666"/>
                </a:solidFill>
                <a:latin typeface="Times New Roman"/>
                <a:cs typeface="Times New Roman"/>
              </a:rPr>
              <a:t>Cultures: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Confirmatory TB test</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Culture all specimens, even negative smears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Possible dual infection (TB &amp; MAC)</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800" b="0" i="0" u="none" strike="noStrike" kern="1200" cap="none" spc="300" normalizeH="0" baseline="0" noProof="0">
              <a:ln>
                <a:noFill/>
              </a:ln>
              <a:solidFill>
                <a:srgbClr val="666666"/>
              </a:solidFill>
              <a:effectLst/>
              <a:uLnTx/>
              <a:uFillTx/>
              <a:latin typeface="Times New Roman"/>
              <a:ea typeface="+mn-ea"/>
              <a:cs typeface="Times New Roman"/>
            </a:endParaRPr>
          </a:p>
        </p:txBody>
      </p:sp>
      <p:pic>
        <p:nvPicPr>
          <p:cNvPr id="14" name="Picture 4">
            <a:extLst>
              <a:ext uri="{FF2B5EF4-FFF2-40B4-BE49-F238E27FC236}">
                <a16:creationId xmlns:a16="http://schemas.microsoft.com/office/drawing/2014/main" id="{89085083-7720-AC56-2889-8D7522A43A9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9203" y="1754175"/>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4DF7EA97-342A-21FC-7C66-F637A040DE39}"/>
              </a:ext>
            </a:extLst>
          </p:cNvPr>
          <p:cNvSpPr txBox="1"/>
          <p:nvPr/>
        </p:nvSpPr>
        <p:spPr>
          <a:xfrm>
            <a:off x="13020566" y="5461417"/>
            <a:ext cx="5509846" cy="646331"/>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TB Culture: Distinctive clusters of colorless  Mycobacterium tuberculosis form in this culture.</a:t>
            </a:r>
          </a:p>
        </p:txBody>
      </p:sp>
    </p:spTree>
    <p:extLst>
      <p:ext uri="{BB962C8B-B14F-4D97-AF65-F5344CB8AC3E}">
        <p14:creationId xmlns:p14="http://schemas.microsoft.com/office/powerpoint/2010/main" val="754019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19C9-90ED-06FE-1CE2-F06799081D1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160C0875-0BC6-BEBF-D293-731F10167348}"/>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F168805D-6776-574F-E7BF-D5860F950A9C}"/>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4A7D782C-73F3-8176-12D5-9A885D0CD719}"/>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8F7380D5-C4D4-063C-0DE7-DBFCE07BA915}"/>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A35A2B77-C482-7FDD-DFA3-2BF7D7D55644}"/>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FC32D157-B1E8-6E3E-FD29-865D2808A56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B872219-E9C9-94AB-63AC-466EE1BDF5D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35999362-010E-AA62-D1BD-B777E9251C99}"/>
              </a:ext>
            </a:extLst>
          </p:cNvPr>
          <p:cNvSpPr txBox="1"/>
          <p:nvPr/>
        </p:nvSpPr>
        <p:spPr>
          <a:xfrm>
            <a:off x="1028700" y="342900"/>
            <a:ext cx="16725900" cy="1359346"/>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Other testing and treatment considerations</a:t>
            </a:r>
            <a:endParaRPr lang="en-US" sz="5000">
              <a:solidFill>
                <a:srgbClr val="002D73"/>
              </a:solidFill>
            </a:endParaRPr>
          </a:p>
        </p:txBody>
      </p:sp>
      <p:pic>
        <p:nvPicPr>
          <p:cNvPr id="16" name="Picture 15">
            <a:extLst>
              <a:ext uri="{FF2B5EF4-FFF2-40B4-BE49-F238E27FC236}">
                <a16:creationId xmlns:a16="http://schemas.microsoft.com/office/drawing/2014/main" id="{C36DE84C-B963-38A2-F7D4-82BF98C012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E6F6CC65-186B-20AD-8962-473AA74D6DE6}"/>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43330743-4E9E-B267-D86B-0D8E020EAC5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Box 1">
            <a:extLst>
              <a:ext uri="{FF2B5EF4-FFF2-40B4-BE49-F238E27FC236}">
                <a16:creationId xmlns:a16="http://schemas.microsoft.com/office/drawing/2014/main" id="{2E6902A1-CEDB-7BFE-568E-57A829A090FE}"/>
              </a:ext>
            </a:extLst>
          </p:cNvPr>
          <p:cNvSpPr txBox="1"/>
          <p:nvPr/>
        </p:nvSpPr>
        <p:spPr>
          <a:xfrm>
            <a:off x="1028699" y="1906015"/>
            <a:ext cx="16725900" cy="7048083"/>
          </a:xfrm>
          <a:prstGeom prst="rect">
            <a:avLst/>
          </a:prstGeom>
        </p:spPr>
        <p:txBody>
          <a:bodyPr wrap="square" lIns="0" tIns="0" rIns="0" bIns="0" rtlCol="0" anchor="t">
            <a:spAutoFit/>
          </a:bodyPr>
          <a:lstStyle/>
          <a:p>
            <a:pPr>
              <a:spcBef>
                <a:spcPts val="600"/>
              </a:spcBef>
              <a:spcAft>
                <a:spcPts val="600"/>
              </a:spcAft>
            </a:pPr>
            <a:r>
              <a:rPr lang="en-US" sz="4000" b="1" spc="300">
                <a:solidFill>
                  <a:srgbClr val="666666"/>
                </a:solidFill>
                <a:latin typeface="Times New Roman"/>
                <a:cs typeface="Times New Roman"/>
              </a:rPr>
              <a:t>HIV Testing for TB Patients:</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Assess TB patients for HIV</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Co-infection requires expert care and coordinated treatment</a:t>
            </a:r>
          </a:p>
          <a:p>
            <a:pPr>
              <a:spcBef>
                <a:spcPts val="600"/>
              </a:spcBef>
              <a:spcAft>
                <a:spcPts val="600"/>
              </a:spcAft>
            </a:pPr>
            <a:r>
              <a:rPr kumimoji="0" lang="en-US" sz="4000" b="1" i="0" u="none" strike="noStrike" kern="1200" cap="none" spc="300" normalizeH="0" baseline="0" noProof="0">
                <a:ln>
                  <a:noFill/>
                </a:ln>
                <a:solidFill>
                  <a:srgbClr val="666666"/>
                </a:solidFill>
                <a:effectLst/>
                <a:uLnTx/>
                <a:uFillTx/>
                <a:latin typeface="Times New Roman"/>
                <a:ea typeface="+mn-ea"/>
                <a:cs typeface="Times New Roman"/>
              </a:rPr>
              <a:t>Treatment of Active TB Patients:</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Aim for safe, effective, and quick treatment</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Use multi-drug regimens</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Don’t add single drug to failing regimen</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Ensure adherence (DOT provided by Public Health)</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Start with 4-drug regimen (</a:t>
            </a:r>
            <a:r>
              <a:rPr lang="en-US" sz="3200" b="1" spc="300">
                <a:solidFill>
                  <a:srgbClr val="666666"/>
                </a:solidFill>
                <a:latin typeface="Times New Roman"/>
                <a:cs typeface="Times New Roman"/>
              </a:rPr>
              <a:t>RIF, INH, PZA, EMB</a:t>
            </a:r>
            <a:r>
              <a:rPr lang="en-US" sz="3200" spc="300">
                <a:solidFill>
                  <a:srgbClr val="666666"/>
                </a:solidFill>
                <a:latin typeface="Times New Roman"/>
                <a:cs typeface="Times New Roman"/>
              </a:rPr>
              <a:t>), adjust, </a:t>
            </a:r>
            <a:br>
              <a:rPr lang="en-US" sz="3200" spc="300">
                <a:solidFill>
                  <a:srgbClr val="666666"/>
                </a:solidFill>
                <a:latin typeface="Times New Roman"/>
                <a:cs typeface="Times New Roman"/>
              </a:rPr>
            </a:br>
            <a:r>
              <a:rPr lang="en-US" sz="3200" spc="300">
                <a:solidFill>
                  <a:srgbClr val="666666"/>
                </a:solidFill>
                <a:latin typeface="Times New Roman"/>
                <a:cs typeface="Times New Roman"/>
              </a:rPr>
              <a:t>as necessary.</a:t>
            </a:r>
          </a:p>
          <a:p>
            <a:pPr marL="457200" indent="-457200">
              <a:spcBef>
                <a:spcPts val="600"/>
              </a:spcBef>
              <a:spcAft>
                <a:spcPts val="600"/>
              </a:spcAft>
              <a:buFont typeface="Arial" panose="020B0604020202020204" pitchFamily="34" charset="0"/>
              <a:buChar char="•"/>
            </a:pPr>
            <a:r>
              <a:rPr lang="en-US" sz="3200" spc="300">
                <a:solidFill>
                  <a:srgbClr val="666666"/>
                </a:solidFill>
                <a:latin typeface="Times New Roman"/>
                <a:cs typeface="Times New Roman"/>
              </a:rPr>
              <a:t>MDR/XDR-TB extended regimen, consult RUHS-PH</a:t>
            </a:r>
          </a:p>
        </p:txBody>
      </p:sp>
    </p:spTree>
    <p:extLst>
      <p:ext uri="{BB962C8B-B14F-4D97-AF65-F5344CB8AC3E}">
        <p14:creationId xmlns:p14="http://schemas.microsoft.com/office/powerpoint/2010/main" val="141744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30E36-090B-497A-B242-C6D713D8CE1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2C92752A-C3C2-BA6D-F02F-8FD1875C03AC}"/>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CF40ED4-D373-E195-4EC1-8715CBB7099F}"/>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AC4FC707-E62A-0F5A-FF66-DFC267E48172}"/>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3C99C29F-E6EE-D151-2B10-D96916B48B4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EF702434-632C-725D-8373-4B92541D08E0}"/>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5908A045-F4B0-114E-4D01-50AC60A6E4B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9FD4D563-EB3D-F896-31E1-59C898F4FC7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7A1538C7-17D3-872E-5815-865979AE1B1D}"/>
              </a:ext>
            </a:extLst>
          </p:cNvPr>
          <p:cNvSpPr txBox="1"/>
          <p:nvPr/>
        </p:nvSpPr>
        <p:spPr>
          <a:xfrm>
            <a:off x="1028700" y="1095375"/>
            <a:ext cx="16725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Treatment Monitoring</a:t>
            </a:r>
            <a:endParaRPr lang="en-US" sz="5000">
              <a:solidFill>
                <a:srgbClr val="002D73"/>
              </a:solidFill>
            </a:endParaRPr>
          </a:p>
        </p:txBody>
      </p:sp>
      <p:pic>
        <p:nvPicPr>
          <p:cNvPr id="16" name="Picture 15">
            <a:extLst>
              <a:ext uri="{FF2B5EF4-FFF2-40B4-BE49-F238E27FC236}">
                <a16:creationId xmlns:a16="http://schemas.microsoft.com/office/drawing/2014/main" id="{016F222A-6867-E6D4-9BC4-30C4F749D6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7E69BCC4-CA8B-B75D-FDDA-147D75785427}"/>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9CA7A258-A619-72A1-6769-312C8FCDE25C}"/>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pic>
        <p:nvPicPr>
          <p:cNvPr id="2050" name="Picture 2">
            <a:extLst>
              <a:ext uri="{FF2B5EF4-FFF2-40B4-BE49-F238E27FC236}">
                <a16:creationId xmlns:a16="http://schemas.microsoft.com/office/drawing/2014/main" id="{4EA8FEB2-5947-FDF4-A70A-7E788CB2F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82" y="2334141"/>
            <a:ext cx="13063526" cy="605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37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19C9-90ED-06FE-1CE2-F06799081D1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160C0875-0BC6-BEBF-D293-731F10167348}"/>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F168805D-6776-574F-E7BF-D5860F950A9C}"/>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4A7D782C-73F3-8176-12D5-9A885D0CD719}"/>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8F7380D5-C4D4-063C-0DE7-DBFCE07BA915}"/>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A35A2B77-C482-7FDD-DFA3-2BF7D7D55644}"/>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FC32D157-B1E8-6E3E-FD29-865D2808A56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B872219-E9C9-94AB-63AC-466EE1BDF5D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35999362-010E-AA62-D1BD-B777E9251C99}"/>
              </a:ext>
            </a:extLst>
          </p:cNvPr>
          <p:cNvSpPr txBox="1"/>
          <p:nvPr/>
        </p:nvSpPr>
        <p:spPr>
          <a:xfrm>
            <a:off x="1028700" y="1095375"/>
            <a:ext cx="16725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MDR and XDR TB</a:t>
            </a:r>
            <a:endParaRPr lang="en-US" sz="5000">
              <a:solidFill>
                <a:srgbClr val="002D73"/>
              </a:solidFill>
            </a:endParaRPr>
          </a:p>
        </p:txBody>
      </p:sp>
      <p:pic>
        <p:nvPicPr>
          <p:cNvPr id="16" name="Picture 15">
            <a:extLst>
              <a:ext uri="{FF2B5EF4-FFF2-40B4-BE49-F238E27FC236}">
                <a16:creationId xmlns:a16="http://schemas.microsoft.com/office/drawing/2014/main" id="{C36DE84C-B963-38A2-F7D4-82BF98C012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E6F6CC65-186B-20AD-8962-473AA74D6DE6}"/>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43330743-4E9E-B267-D86B-0D8E020EAC5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Box 1">
            <a:extLst>
              <a:ext uri="{FF2B5EF4-FFF2-40B4-BE49-F238E27FC236}">
                <a16:creationId xmlns:a16="http://schemas.microsoft.com/office/drawing/2014/main" id="{2E6902A1-CEDB-7BFE-568E-57A829A090FE}"/>
              </a:ext>
            </a:extLst>
          </p:cNvPr>
          <p:cNvSpPr txBox="1"/>
          <p:nvPr/>
        </p:nvSpPr>
        <p:spPr>
          <a:xfrm>
            <a:off x="506175" y="1840699"/>
            <a:ext cx="16725900" cy="8279190"/>
          </a:xfrm>
          <a:prstGeom prst="rect">
            <a:avLst/>
          </a:prstGeom>
        </p:spPr>
        <p:txBody>
          <a:bodyPr wrap="square" lIns="0" tIns="0" rIns="0" bIns="0" rtlCol="0" anchor="t">
            <a:spAutoFit/>
          </a:bodyPr>
          <a:lstStyle/>
          <a:p>
            <a:pPr marL="457200" indent="-457200">
              <a:spcBef>
                <a:spcPts val="600"/>
              </a:spcBef>
              <a:spcAft>
                <a:spcPts val="600"/>
              </a:spcAft>
              <a:buFont typeface="Arial" panose="020B0604020202020204" pitchFamily="34" charset="0"/>
              <a:buChar char="•"/>
            </a:pPr>
            <a:r>
              <a:rPr lang="en-US" sz="3600" b="1" spc="300">
                <a:solidFill>
                  <a:srgbClr val="666666"/>
                </a:solidFill>
                <a:latin typeface="Times New Roman"/>
                <a:cs typeface="Times New Roman"/>
              </a:rPr>
              <a:t>MDR TB: </a:t>
            </a:r>
            <a:r>
              <a:rPr lang="en-US" sz="3600" spc="300">
                <a:solidFill>
                  <a:srgbClr val="666666"/>
                </a:solidFill>
                <a:latin typeface="Times New Roman"/>
                <a:cs typeface="Times New Roman"/>
              </a:rPr>
              <a:t>Resistant to isoniazid and rifampin</a:t>
            </a:r>
          </a:p>
          <a:p>
            <a:pPr marL="914400" lvl="1" indent="-457200">
              <a:spcBef>
                <a:spcPts val="600"/>
              </a:spcBef>
              <a:spcAft>
                <a:spcPts val="600"/>
              </a:spcAft>
              <a:buFont typeface="Arial" panose="020B0604020202020204" pitchFamily="34" charset="0"/>
              <a:buChar char="•"/>
            </a:pPr>
            <a:r>
              <a:rPr lang="en-US" sz="3600" spc="300">
                <a:solidFill>
                  <a:srgbClr val="666666"/>
                </a:solidFill>
                <a:latin typeface="Times New Roman"/>
                <a:cs typeface="Times New Roman"/>
              </a:rPr>
              <a:t>1-2% of CA TB patients have MDR; Riverside County has had 4 in the past 2 years </a:t>
            </a:r>
          </a:p>
          <a:p>
            <a:pPr lvl="1">
              <a:spcBef>
                <a:spcPts val="600"/>
              </a:spcBef>
              <a:spcAft>
                <a:spcPts val="600"/>
              </a:spcAft>
            </a:pPr>
            <a:endParaRPr lang="en-US" sz="3600" spc="300">
              <a:solidFill>
                <a:srgbClr val="666666"/>
              </a:solidFill>
              <a:latin typeface="Times New Roman"/>
              <a:cs typeface="Times New Roman"/>
            </a:endParaRPr>
          </a:p>
          <a:p>
            <a:pPr marL="457200" indent="-457200">
              <a:spcBef>
                <a:spcPts val="600"/>
              </a:spcBef>
              <a:spcAft>
                <a:spcPts val="600"/>
              </a:spcAft>
              <a:buFont typeface="Arial" panose="020B0604020202020204" pitchFamily="34" charset="0"/>
              <a:buChar char="•"/>
            </a:pPr>
            <a:r>
              <a:rPr lang="en-US" sz="3600" b="1" spc="300">
                <a:solidFill>
                  <a:srgbClr val="666666"/>
                </a:solidFill>
                <a:latin typeface="Times New Roman"/>
                <a:cs typeface="Times New Roman"/>
              </a:rPr>
              <a:t>XDR TB: </a:t>
            </a:r>
            <a:r>
              <a:rPr lang="en-US" sz="3600" spc="300">
                <a:solidFill>
                  <a:srgbClr val="666666"/>
                </a:solidFill>
                <a:latin typeface="Times New Roman"/>
                <a:cs typeface="Times New Roman"/>
              </a:rPr>
              <a:t>Resistant to isoniazid, rifampin, a fluoroquinolone, and a second-line injectable (or </a:t>
            </a:r>
            <a:r>
              <a:rPr lang="en-US" sz="3600" spc="300" err="1">
                <a:solidFill>
                  <a:srgbClr val="666666"/>
                </a:solidFill>
                <a:latin typeface="Times New Roman"/>
                <a:cs typeface="Times New Roman"/>
              </a:rPr>
              <a:t>bedaquiline</a:t>
            </a:r>
            <a:r>
              <a:rPr lang="en-US" sz="3600" spc="300">
                <a:solidFill>
                  <a:srgbClr val="666666"/>
                </a:solidFill>
                <a:latin typeface="Times New Roman"/>
                <a:cs typeface="Times New Roman"/>
              </a:rPr>
              <a:t> or linezolid)</a:t>
            </a:r>
          </a:p>
          <a:p>
            <a:pPr marL="457200" indent="-457200">
              <a:spcBef>
                <a:spcPts val="600"/>
              </a:spcBef>
              <a:spcAft>
                <a:spcPts val="600"/>
              </a:spcAft>
              <a:buFont typeface="Arial" panose="020B0604020202020204" pitchFamily="34" charset="0"/>
              <a:buChar char="•"/>
            </a:pPr>
            <a:endParaRPr lang="en-US" sz="3600" spc="300">
              <a:solidFill>
                <a:srgbClr val="666666"/>
              </a:solidFill>
              <a:latin typeface="Times New Roman"/>
              <a:cs typeface="Times New Roman"/>
            </a:endParaRPr>
          </a:p>
          <a:p>
            <a:pPr marL="457200" indent="-457200">
              <a:spcBef>
                <a:spcPts val="600"/>
              </a:spcBef>
              <a:spcAft>
                <a:spcPts val="600"/>
              </a:spcAft>
              <a:buFont typeface="Arial" panose="020B0604020202020204" pitchFamily="34" charset="0"/>
              <a:buChar char="•"/>
            </a:pPr>
            <a:r>
              <a:rPr lang="en-US" sz="3600" spc="300">
                <a:solidFill>
                  <a:srgbClr val="666666"/>
                </a:solidFill>
                <a:latin typeface="Times New Roman"/>
                <a:cs typeface="Times New Roman"/>
              </a:rPr>
              <a:t>Introduction of new shorter-course regimen for MDR and XDR TB </a:t>
            </a:r>
            <a:r>
              <a:rPr lang="en-US" sz="3600" b="1" spc="300">
                <a:solidFill>
                  <a:srgbClr val="666666"/>
                </a:solidFill>
                <a:latin typeface="Times New Roman"/>
                <a:cs typeface="Times New Roman"/>
              </a:rPr>
              <a:t>(</a:t>
            </a:r>
            <a:r>
              <a:rPr lang="en-US" sz="3600" b="1" spc="300" err="1">
                <a:solidFill>
                  <a:srgbClr val="666666"/>
                </a:solidFill>
                <a:latin typeface="Times New Roman"/>
                <a:cs typeface="Times New Roman"/>
              </a:rPr>
              <a:t>BPaL</a:t>
            </a:r>
            <a:r>
              <a:rPr lang="en-US" sz="3600" b="1" spc="300">
                <a:solidFill>
                  <a:srgbClr val="666666"/>
                </a:solidFill>
                <a:latin typeface="Times New Roman"/>
                <a:cs typeface="Times New Roman"/>
              </a:rPr>
              <a:t>-M)</a:t>
            </a:r>
          </a:p>
          <a:p>
            <a:pPr marL="914400" lvl="1" indent="-457200">
              <a:spcBef>
                <a:spcPts val="600"/>
              </a:spcBef>
              <a:spcAft>
                <a:spcPts val="600"/>
              </a:spcAft>
              <a:buFont typeface="Arial" panose="020B0604020202020204" pitchFamily="34" charset="0"/>
              <a:buChar char="•"/>
            </a:pPr>
            <a:r>
              <a:rPr lang="en-US" sz="3600" spc="300">
                <a:solidFill>
                  <a:srgbClr val="666666"/>
                </a:solidFill>
                <a:latin typeface="Times New Roman"/>
                <a:cs typeface="Times New Roman"/>
              </a:rPr>
              <a:t>Reduces MDR-TB treatment from 18-24 </a:t>
            </a:r>
            <a:br>
              <a:rPr lang="en-US" sz="3600" spc="300">
                <a:solidFill>
                  <a:srgbClr val="666666"/>
                </a:solidFill>
                <a:latin typeface="Times New Roman"/>
                <a:cs typeface="Times New Roman"/>
              </a:rPr>
            </a:br>
            <a:r>
              <a:rPr lang="en-US" sz="3600" spc="300">
                <a:solidFill>
                  <a:srgbClr val="666666"/>
                </a:solidFill>
                <a:latin typeface="Times New Roman"/>
                <a:cs typeface="Times New Roman"/>
              </a:rPr>
              <a:t>months to 6-9 months. </a:t>
            </a:r>
            <a:r>
              <a:rPr lang="en-US" sz="3600" b="1" spc="300" err="1">
                <a:solidFill>
                  <a:srgbClr val="666666"/>
                </a:solidFill>
                <a:latin typeface="Times New Roman"/>
                <a:cs typeface="Times New Roman"/>
              </a:rPr>
              <a:t>bedaquiline</a:t>
            </a:r>
            <a:r>
              <a:rPr lang="en-US" sz="3600" b="1" spc="300">
                <a:solidFill>
                  <a:srgbClr val="666666"/>
                </a:solidFill>
                <a:latin typeface="Times New Roman"/>
                <a:cs typeface="Times New Roman"/>
              </a:rPr>
              <a:t>, </a:t>
            </a:r>
            <a:r>
              <a:rPr lang="en-US" sz="3600" b="1" spc="300" err="1">
                <a:solidFill>
                  <a:srgbClr val="666666"/>
                </a:solidFill>
                <a:latin typeface="Times New Roman"/>
                <a:cs typeface="Times New Roman"/>
              </a:rPr>
              <a:t>pretomanid</a:t>
            </a:r>
            <a:r>
              <a:rPr lang="en-US" sz="3600" b="1" spc="300">
                <a:solidFill>
                  <a:srgbClr val="666666"/>
                </a:solidFill>
                <a:latin typeface="Times New Roman"/>
                <a:cs typeface="Times New Roman"/>
              </a:rPr>
              <a:t>,</a:t>
            </a:r>
            <a:br>
              <a:rPr lang="en-US" sz="3600" b="1" spc="300">
                <a:solidFill>
                  <a:srgbClr val="666666"/>
                </a:solidFill>
                <a:latin typeface="Times New Roman"/>
                <a:cs typeface="Times New Roman"/>
              </a:rPr>
            </a:br>
            <a:r>
              <a:rPr lang="en-US" sz="3600" b="1" spc="300">
                <a:solidFill>
                  <a:srgbClr val="666666"/>
                </a:solidFill>
                <a:latin typeface="Times New Roman"/>
                <a:cs typeface="Times New Roman"/>
              </a:rPr>
              <a:t>linezolid, and moxifloxacin (</a:t>
            </a:r>
            <a:r>
              <a:rPr lang="en-US" sz="3600" b="1" spc="300" err="1">
                <a:solidFill>
                  <a:srgbClr val="666666"/>
                </a:solidFill>
                <a:latin typeface="Times New Roman"/>
                <a:cs typeface="Times New Roman"/>
              </a:rPr>
              <a:t>BPaL</a:t>
            </a:r>
            <a:r>
              <a:rPr lang="en-US" sz="3600" b="1" spc="300">
                <a:solidFill>
                  <a:srgbClr val="666666"/>
                </a:solidFill>
                <a:latin typeface="Times New Roman"/>
                <a:cs typeface="Times New Roman"/>
              </a:rPr>
              <a:t>-M)</a:t>
            </a:r>
          </a:p>
          <a:p>
            <a:pPr>
              <a:spcBef>
                <a:spcPts val="600"/>
              </a:spcBef>
              <a:spcAft>
                <a:spcPts val="600"/>
              </a:spcAft>
            </a:pPr>
            <a:endParaRPr lang="en-US" sz="3600" spc="300">
              <a:solidFill>
                <a:srgbClr val="666666"/>
              </a:solidFill>
              <a:latin typeface="Times New Roman"/>
              <a:cs typeface="Times New Roman"/>
            </a:endParaRPr>
          </a:p>
        </p:txBody>
      </p:sp>
    </p:spTree>
    <p:extLst>
      <p:ext uri="{BB962C8B-B14F-4D97-AF65-F5344CB8AC3E}">
        <p14:creationId xmlns:p14="http://schemas.microsoft.com/office/powerpoint/2010/main" val="3284662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01A9A-16C7-A32B-E7EE-9852B4916B4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5E2F1353-554E-236C-8F23-BD6FF340C3B4}"/>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13A581F0-73E6-7A62-CD22-1D6CE6483DAF}"/>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9ABD8017-29C6-0922-9A8E-40290B41622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ACF11F65-3938-C1F0-C356-EB36221BBE09}"/>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DD6F552-9AD9-33C6-9ADE-F9CD4D835C1B}"/>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59D6CEC-24C9-1A84-74EB-A76AB9033CE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5FE13C99-D5FA-4394-B2DE-4664DAD6324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880C0AFE-68E5-8628-D480-5AA8A63C3916}"/>
              </a:ext>
            </a:extLst>
          </p:cNvPr>
          <p:cNvSpPr txBox="1"/>
          <p:nvPr/>
        </p:nvSpPr>
        <p:spPr>
          <a:xfrm>
            <a:off x="1028700" y="1095375"/>
            <a:ext cx="16725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TB </a:t>
            </a:r>
            <a:r>
              <a:rPr lang="en-US" sz="5000" cap="all" spc="500" err="1">
                <a:solidFill>
                  <a:srgbClr val="002D73"/>
                </a:solidFill>
                <a:latin typeface="Times New Roman"/>
                <a:cs typeface="Times New Roman"/>
              </a:rPr>
              <a:t>MeNINGITIS</a:t>
            </a:r>
            <a:endParaRPr lang="en-US" sz="5000">
              <a:solidFill>
                <a:srgbClr val="002D73"/>
              </a:solidFill>
            </a:endParaRPr>
          </a:p>
        </p:txBody>
      </p:sp>
      <p:pic>
        <p:nvPicPr>
          <p:cNvPr id="16" name="Picture 15">
            <a:extLst>
              <a:ext uri="{FF2B5EF4-FFF2-40B4-BE49-F238E27FC236}">
                <a16:creationId xmlns:a16="http://schemas.microsoft.com/office/drawing/2014/main" id="{169F98EE-303B-EC09-0838-DA47E5CEF1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36287CA0-B965-07FD-9365-EBA8FA36A5CA}"/>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053B2259-7D35-13AB-46DA-98887922E9B7}"/>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Box 1">
            <a:extLst>
              <a:ext uri="{FF2B5EF4-FFF2-40B4-BE49-F238E27FC236}">
                <a16:creationId xmlns:a16="http://schemas.microsoft.com/office/drawing/2014/main" id="{6CDACC63-8DA6-F80B-E3DC-059F25ED0E9B}"/>
              </a:ext>
            </a:extLst>
          </p:cNvPr>
          <p:cNvSpPr txBox="1"/>
          <p:nvPr/>
        </p:nvSpPr>
        <p:spPr>
          <a:xfrm>
            <a:off x="759783" y="1906015"/>
            <a:ext cx="13748962" cy="7048083"/>
          </a:xfrm>
          <a:prstGeom prst="rect">
            <a:avLst/>
          </a:prstGeom>
        </p:spPr>
        <p:txBody>
          <a:bodyPr wrap="square" lIns="0" tIns="0" rIns="0" bIns="0" rtlCol="0" anchor="t">
            <a:spAutoFit/>
          </a:bodyPr>
          <a:lstStyle/>
          <a:p>
            <a:pPr>
              <a:spcBef>
                <a:spcPts val="600"/>
              </a:spcBef>
              <a:spcAft>
                <a:spcPts val="600"/>
              </a:spcAft>
            </a:pPr>
            <a:r>
              <a:rPr lang="en-US" sz="3600" b="1" spc="300">
                <a:solidFill>
                  <a:srgbClr val="666666"/>
                </a:solidFill>
                <a:latin typeface="Times New Roman"/>
                <a:cs typeface="Times New Roman"/>
              </a:rPr>
              <a:t>Three cases in Riverside County in past 2 years</a:t>
            </a:r>
          </a:p>
          <a:p>
            <a:pPr>
              <a:spcBef>
                <a:spcPts val="600"/>
              </a:spcBef>
              <a:spcAft>
                <a:spcPts val="600"/>
              </a:spcAft>
            </a:pPr>
            <a:r>
              <a:rPr lang="en-US" sz="3600" b="1" spc="300">
                <a:solidFill>
                  <a:srgbClr val="666666"/>
                </a:solidFill>
                <a:latin typeface="Times New Roman"/>
                <a:cs typeface="Times New Roman"/>
              </a:rPr>
              <a:t>TB Meningitis - Step 1: Diagnosis</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Indications for CNS evaluation: signs/symptoms, miliary/disseminated disease, immunosuppressed host, age ≤ 1-year-old</a:t>
            </a:r>
          </a:p>
          <a:p>
            <a:pPr marL="457200" indent="-457200">
              <a:spcBef>
                <a:spcPts val="600"/>
              </a:spcBef>
              <a:spcAft>
                <a:spcPts val="600"/>
              </a:spcAft>
              <a:buFont typeface="Arial" panose="020B0604020202020204" pitchFamily="34" charset="0"/>
              <a:buChar char="•"/>
            </a:pPr>
            <a:r>
              <a:rPr lang="en-US" sz="2800" spc="300">
                <a:solidFill>
                  <a:srgbClr val="666666"/>
                </a:solidFill>
                <a:latin typeface="Times New Roman"/>
                <a:cs typeface="Times New Roman"/>
              </a:rPr>
              <a:t>Components of CNS TB evaluation: lumbar puncture, optimize bacteriologic yield for DST’s, imaging (head CT, brain MRI, CTA/MRA).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600" b="1" i="0" u="none" strike="noStrike" kern="1200" cap="none" spc="300" normalizeH="0" baseline="0" noProof="0">
                <a:ln>
                  <a:noFill/>
                </a:ln>
                <a:solidFill>
                  <a:srgbClr val="666666"/>
                </a:solidFill>
                <a:effectLst/>
                <a:uLnTx/>
                <a:uFillTx/>
                <a:latin typeface="Times New Roman"/>
                <a:ea typeface="+mn-ea"/>
                <a:cs typeface="Times New Roman"/>
              </a:rPr>
              <a:t>Step 2: Management</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300" normalizeH="0" baseline="0" noProof="0">
                <a:ln>
                  <a:noFill/>
                </a:ln>
                <a:solidFill>
                  <a:srgbClr val="666666"/>
                </a:solidFill>
                <a:effectLst/>
                <a:uLnTx/>
                <a:uFillTx/>
                <a:latin typeface="Times New Roman"/>
                <a:ea typeface="+mn-ea"/>
                <a:cs typeface="Times New Roman"/>
              </a:rPr>
              <a:t>Molecular and phenotypic DST’s: use MTB/RIF (GeneXpert) PCR, consult RUHS-PH</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300" normalizeH="0" baseline="0" noProof="0">
                <a:ln>
                  <a:noFill/>
                </a:ln>
                <a:solidFill>
                  <a:srgbClr val="666666"/>
                </a:solidFill>
                <a:effectLst/>
                <a:uLnTx/>
                <a:uFillTx/>
                <a:latin typeface="Times New Roman"/>
                <a:ea typeface="+mn-ea"/>
                <a:cs typeface="Times New Roman"/>
              </a:rPr>
              <a:t>Adjunctive immunomodulation: glucocorticoids recommended for all patients, individualized steroid tapers</a:t>
            </a:r>
          </a:p>
          <a:p>
            <a:pPr marL="457200" marR="0" lvl="0" indent="-457200" fontAlgn="auto">
              <a:lnSpc>
                <a:spcPct val="100000"/>
              </a:lnSpc>
              <a:spcBef>
                <a:spcPts val="600"/>
              </a:spcBef>
              <a:spcAft>
                <a:spcPts val="600"/>
              </a:spcAft>
              <a:buClrTx/>
              <a:buSzTx/>
              <a:buFont typeface="Arial" panose="020B0604020202020204" pitchFamily="34" charset="0"/>
              <a:buChar char="•"/>
              <a:tabLst/>
              <a:defRPr/>
            </a:pPr>
            <a:r>
              <a:rPr lang="en-US" sz="2800" spc="300">
                <a:solidFill>
                  <a:srgbClr val="666666"/>
                </a:solidFill>
                <a:latin typeface="Times New Roman"/>
                <a:cs typeface="Times New Roman"/>
              </a:rPr>
              <a:t>Serial imaging: Document radiographic progress. Repeat MRI after 2-3 months.</a:t>
            </a:r>
          </a:p>
        </p:txBody>
      </p:sp>
    </p:spTree>
    <p:extLst>
      <p:ext uri="{BB962C8B-B14F-4D97-AF65-F5344CB8AC3E}">
        <p14:creationId xmlns:p14="http://schemas.microsoft.com/office/powerpoint/2010/main" val="396011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923E7AEF-4EC0-2744-1D34-A33FDD665B8B}"/>
              </a:ext>
            </a:extLst>
          </p:cNvPr>
          <p:cNvSpPr txBox="1"/>
          <p:nvPr/>
        </p:nvSpPr>
        <p:spPr>
          <a:xfrm>
            <a:off x="1066800" y="495300"/>
            <a:ext cx="1754505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Consequences of TB</a:t>
            </a:r>
            <a:endParaRPr lang="en-US" sz="5000" cap="all" spc="500">
              <a:solidFill>
                <a:srgbClr val="002D73"/>
              </a:solidFill>
              <a:latin typeface="Open Sans Extra Bold Bold"/>
            </a:endParaRPr>
          </a:p>
        </p:txBody>
      </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pic>
        <p:nvPicPr>
          <p:cNvPr id="3074" name="Picture 2">
            <a:extLst>
              <a:ext uri="{FF2B5EF4-FFF2-40B4-BE49-F238E27FC236}">
                <a16:creationId xmlns:a16="http://schemas.microsoft.com/office/drawing/2014/main" id="{5FED8CF4-F8FB-5FD7-D280-CFE352228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768" y="1943101"/>
            <a:ext cx="7086600" cy="67437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pic>
        <p:nvPicPr>
          <p:cNvPr id="2050" name="Picture 2">
            <a:extLst>
              <a:ext uri="{FF2B5EF4-FFF2-40B4-BE49-F238E27FC236}">
                <a16:creationId xmlns:a16="http://schemas.microsoft.com/office/drawing/2014/main" id="{7578BBB3-B726-03BB-90FD-54E4866DB9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892054"/>
            <a:ext cx="8732875" cy="526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51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 Placeholder 13">
            <a:extLst>
              <a:ext uri="{FF2B5EF4-FFF2-40B4-BE49-F238E27FC236}">
                <a16:creationId xmlns:a16="http://schemas.microsoft.com/office/drawing/2014/main" id="{64DB92C8-594B-47A5-CE34-0C3E4390565B}"/>
              </a:ext>
            </a:extLst>
          </p:cNvPr>
          <p:cNvSpPr txBox="1">
            <a:spLocks/>
          </p:cNvSpPr>
          <p:nvPr/>
        </p:nvSpPr>
        <p:spPr>
          <a:xfrm>
            <a:off x="722312" y="2906713"/>
            <a:ext cx="15508287" cy="151923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a:solidFill>
                  <a:schemeClr val="accent1">
                    <a:lumMod val="75000"/>
                  </a:schemeClr>
                </a:solidFill>
                <a:latin typeface="Times New Roman"/>
                <a:cs typeface="Times New Roman"/>
              </a:rPr>
              <a:t>MANAGING INDIVIDUAL PATIENT CARE WHILE ADHERING TO PUBLIC HEALTH LAWS </a:t>
            </a:r>
            <a:endParaRPr lang="en-US">
              <a:solidFill>
                <a:schemeClr val="accent1">
                  <a:lumMod val="75000"/>
                </a:schemeClr>
              </a:solidFill>
            </a:endParaRPr>
          </a:p>
        </p:txBody>
      </p:sp>
      <p:sp>
        <p:nvSpPr>
          <p:cNvPr id="7" name="Title 1">
            <a:extLst>
              <a:ext uri="{FF2B5EF4-FFF2-40B4-BE49-F238E27FC236}">
                <a16:creationId xmlns:a16="http://schemas.microsoft.com/office/drawing/2014/main" id="{FC442FA4-33BD-5942-BAEA-0CFFD1B3EF14}"/>
              </a:ext>
            </a:extLst>
          </p:cNvPr>
          <p:cNvSpPr txBox="1">
            <a:spLocks/>
          </p:cNvSpPr>
          <p:nvPr/>
        </p:nvSpPr>
        <p:spPr>
          <a:xfrm>
            <a:off x="3587263" y="5701127"/>
            <a:ext cx="10649242" cy="1228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a:solidFill>
                  <a:schemeClr val="tx2"/>
                </a:solidFill>
                <a:latin typeface="Times New Roman"/>
                <a:cs typeface="Times New Roman"/>
              </a:rPr>
              <a:t>Barbara Cole, RN, MSN, PHN</a:t>
            </a:r>
            <a:endParaRPr lang="en-US" sz="5400">
              <a:solidFill>
                <a:schemeClr val="tx2"/>
              </a:solidFill>
            </a:endParaRPr>
          </a:p>
        </p:txBody>
      </p:sp>
    </p:spTree>
    <p:extLst>
      <p:ext uri="{BB962C8B-B14F-4D97-AF65-F5344CB8AC3E}">
        <p14:creationId xmlns:p14="http://schemas.microsoft.com/office/powerpoint/2010/main" val="276257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9339-6FB8-D2A4-EED0-8493100C22F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2A03B9F-297B-434A-979E-D9AD8B33727F}"/>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7EC95A8B-8F87-628C-6F24-3C795C407D90}"/>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grpSp>
        <p:nvGrpSpPr>
          <p:cNvPr id="5" name="Group 5">
            <a:extLst>
              <a:ext uri="{FF2B5EF4-FFF2-40B4-BE49-F238E27FC236}">
                <a16:creationId xmlns:a16="http://schemas.microsoft.com/office/drawing/2014/main" id="{2DE52CF6-5FD1-A1EA-E5B4-FE9F604F7436}"/>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1ED3524E-8414-BE2C-C957-E2E91F286387}"/>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9BF40525-68D6-ED60-23E7-A3205CD7DD4F}"/>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DBD69AE0-F192-0A05-8012-18B825EAAF26}"/>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18C2ADB2-4553-54A6-D21C-6255B27DE136}"/>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356B44D7-456D-EB37-27B5-1B34D56F249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1099A17B-C827-FD77-69A6-25AD1E501AE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516DA9C4-5B79-1850-A8EC-DB40C5017BB2}"/>
              </a:ext>
            </a:extLst>
          </p:cNvPr>
          <p:cNvSpPr txBox="1"/>
          <p:nvPr/>
        </p:nvSpPr>
        <p:spPr>
          <a:xfrm>
            <a:off x="1028700" y="1095375"/>
            <a:ext cx="12616379" cy="679673"/>
          </a:xfrm>
          <a:prstGeom prst="rect">
            <a:avLst/>
          </a:prstGeom>
        </p:spPr>
        <p:txBody>
          <a:bodyPr lIns="0" tIns="0" rIns="0" bIns="0" rtlCol="0" anchor="t">
            <a:spAutoFit/>
          </a:bodyPr>
          <a:lstStyle/>
          <a:p>
            <a:pPr>
              <a:lnSpc>
                <a:spcPts val="5250"/>
              </a:lnSpc>
            </a:pPr>
            <a:r>
              <a:rPr lang="en-US" sz="5000" spc="500">
                <a:solidFill>
                  <a:srgbClr val="002D73"/>
                </a:solidFill>
                <a:latin typeface="Times New Roman"/>
                <a:cs typeface="Times New Roman"/>
              </a:rPr>
              <a:t>WELCOME &amp; OVERVIEW</a:t>
            </a:r>
          </a:p>
        </p:txBody>
      </p:sp>
      <p:sp>
        <p:nvSpPr>
          <p:cNvPr id="14" name="TextBox 14">
            <a:extLst>
              <a:ext uri="{FF2B5EF4-FFF2-40B4-BE49-F238E27FC236}">
                <a16:creationId xmlns:a16="http://schemas.microsoft.com/office/drawing/2014/main" id="{46F6EBC6-3C08-3CD7-D8DC-A0C79E36CBDD}"/>
              </a:ext>
            </a:extLst>
          </p:cNvPr>
          <p:cNvSpPr txBox="1"/>
          <p:nvPr/>
        </p:nvSpPr>
        <p:spPr>
          <a:xfrm>
            <a:off x="1028700" y="1790700"/>
            <a:ext cx="17025408" cy="6863417"/>
          </a:xfrm>
          <a:prstGeom prst="rect">
            <a:avLst/>
          </a:prstGeom>
        </p:spPr>
        <p:txBody>
          <a:bodyPr wrap="square" lIns="0" tIns="0" rIns="0" bIns="0" rtlCol="0" anchor="t">
            <a:spAutoFit/>
          </a:bodyPr>
          <a:lstStyle/>
          <a:p>
            <a:pPr marL="514350" indent="-514350">
              <a:spcBef>
                <a:spcPts val="1200"/>
              </a:spcBef>
              <a:spcAft>
                <a:spcPts val="1200"/>
              </a:spcAft>
              <a:buFont typeface="Arial" panose="020B0604020202020204" pitchFamily="34" charset="0"/>
              <a:buChar char="•"/>
            </a:pPr>
            <a:r>
              <a:rPr lang="en-US" sz="3400" b="1" spc="300">
                <a:solidFill>
                  <a:srgbClr val="666666"/>
                </a:solidFill>
                <a:latin typeface="Times New Roman"/>
                <a:cs typeface="Times New Roman"/>
              </a:rPr>
              <a:t>World TB Day Observance </a:t>
            </a:r>
            <a:r>
              <a:rPr lang="en-US" sz="3400" spc="300">
                <a:solidFill>
                  <a:srgbClr val="666666"/>
                </a:solidFill>
                <a:latin typeface="Times New Roman"/>
                <a:cs typeface="Times New Roman"/>
              </a:rPr>
              <a:t>– March 24, 2024</a:t>
            </a:r>
            <a:endParaRPr lang="en-US" sz="3400">
              <a:latin typeface="Times New Roman"/>
              <a:cs typeface="Times New Roman"/>
            </a:endParaRPr>
          </a:p>
          <a:p>
            <a:pPr marL="514350" indent="-514350">
              <a:spcBef>
                <a:spcPts val="1200"/>
              </a:spcBef>
              <a:spcAft>
                <a:spcPts val="1200"/>
              </a:spcAft>
              <a:buFont typeface="Arial" panose="020B0604020202020204" pitchFamily="34" charset="0"/>
              <a:buChar char="•"/>
            </a:pPr>
            <a:r>
              <a:rPr lang="en-US" sz="3400" b="1" spc="300">
                <a:solidFill>
                  <a:srgbClr val="666666"/>
                </a:solidFill>
                <a:latin typeface="Times New Roman"/>
                <a:cs typeface="Times New Roman"/>
              </a:rPr>
              <a:t>Agenda</a:t>
            </a:r>
          </a:p>
          <a:p>
            <a:pPr marL="971550" lvl="1" indent="-514350">
              <a:spcBef>
                <a:spcPts val="1200"/>
              </a:spcBef>
              <a:spcAft>
                <a:spcPts val="1200"/>
              </a:spcAft>
              <a:buFont typeface="Arial" panose="020B0604020202020204" pitchFamily="34" charset="0"/>
              <a:buChar char="•"/>
            </a:pPr>
            <a:r>
              <a:rPr lang="en-US" sz="3400" spc="300">
                <a:solidFill>
                  <a:srgbClr val="666666"/>
                </a:solidFill>
                <a:latin typeface="Times New Roman"/>
                <a:cs typeface="Times New Roman"/>
              </a:rPr>
              <a:t>TB Trends</a:t>
            </a:r>
            <a:endParaRPr lang="en-US" sz="3400" spc="300">
              <a:solidFill>
                <a:srgbClr val="666666"/>
              </a:solidFill>
              <a:latin typeface="Times New Roman"/>
              <a:ea typeface="Open Sans Bold"/>
              <a:cs typeface="Times New Roman"/>
            </a:endParaRPr>
          </a:p>
          <a:p>
            <a:pPr marL="971550" lvl="1" indent="-514350">
              <a:spcBef>
                <a:spcPts val="1200"/>
              </a:spcBef>
              <a:spcAft>
                <a:spcPts val="1200"/>
              </a:spcAft>
              <a:buFont typeface="Arial" panose="020B0604020202020204" pitchFamily="34" charset="0"/>
              <a:buChar char="•"/>
            </a:pPr>
            <a:r>
              <a:rPr lang="en-US" sz="3400" spc="300">
                <a:solidFill>
                  <a:srgbClr val="666666"/>
                </a:solidFill>
                <a:latin typeface="Times New Roman"/>
                <a:cs typeface="Times New Roman"/>
              </a:rPr>
              <a:t>Evolving Landscape of TB Management  </a:t>
            </a:r>
            <a:endParaRPr lang="en-US" sz="3400" spc="300">
              <a:solidFill>
                <a:srgbClr val="666666"/>
              </a:solidFill>
              <a:latin typeface="Times New Roman"/>
              <a:ea typeface="Open Sans Bold"/>
              <a:cs typeface="Times New Roman"/>
            </a:endParaRPr>
          </a:p>
          <a:p>
            <a:pPr marL="971550" lvl="1" indent="-514350">
              <a:spcBef>
                <a:spcPts val="1200"/>
              </a:spcBef>
              <a:spcAft>
                <a:spcPts val="1200"/>
              </a:spcAft>
              <a:buFont typeface="Arial" panose="020B0604020202020204" pitchFamily="34" charset="0"/>
              <a:buChar char="•"/>
            </a:pPr>
            <a:r>
              <a:rPr lang="en-US" sz="3400" spc="300">
                <a:solidFill>
                  <a:srgbClr val="666666"/>
                </a:solidFill>
                <a:latin typeface="Times New Roman"/>
                <a:cs typeface="Times New Roman"/>
              </a:rPr>
              <a:t>Managing individual patient care while adhering to </a:t>
            </a:r>
            <a:br>
              <a:rPr lang="en-US" sz="3400" spc="300">
                <a:solidFill>
                  <a:srgbClr val="666666"/>
                </a:solidFill>
                <a:latin typeface="Times New Roman"/>
                <a:cs typeface="Times New Roman"/>
              </a:rPr>
            </a:br>
            <a:r>
              <a:rPr lang="en-US" sz="3400" spc="300">
                <a:solidFill>
                  <a:srgbClr val="666666"/>
                </a:solidFill>
                <a:latin typeface="Times New Roman"/>
                <a:cs typeface="Times New Roman"/>
              </a:rPr>
              <a:t>public health laws</a:t>
            </a:r>
            <a:endParaRPr lang="en-US" sz="3400" spc="300">
              <a:solidFill>
                <a:srgbClr val="666666"/>
              </a:solidFill>
              <a:latin typeface="Times New Roman"/>
              <a:ea typeface="Open Sans Bold"/>
              <a:cs typeface="Times New Roman"/>
            </a:endParaRPr>
          </a:p>
          <a:p>
            <a:pPr marL="971550" lvl="1" indent="-514350">
              <a:spcBef>
                <a:spcPts val="1200"/>
              </a:spcBef>
              <a:spcAft>
                <a:spcPts val="1200"/>
              </a:spcAft>
              <a:buFont typeface="Arial" panose="020B0604020202020204" pitchFamily="34" charset="0"/>
              <a:buChar char="•"/>
            </a:pPr>
            <a:r>
              <a:rPr lang="en-US" sz="3400" spc="300">
                <a:solidFill>
                  <a:srgbClr val="666666"/>
                </a:solidFill>
                <a:latin typeface="Times New Roman"/>
                <a:cs typeface="Times New Roman"/>
              </a:rPr>
              <a:t>TB discharge approval process</a:t>
            </a:r>
          </a:p>
          <a:p>
            <a:pPr marL="971550" lvl="1" indent="-514350">
              <a:spcBef>
                <a:spcPts val="1200"/>
              </a:spcBef>
              <a:spcAft>
                <a:spcPts val="1200"/>
              </a:spcAft>
              <a:buFont typeface="Arial" panose="020B0604020202020204" pitchFamily="34" charset="0"/>
              <a:buChar char="•"/>
            </a:pPr>
            <a:r>
              <a:rPr lang="en-US" sz="3400" spc="300">
                <a:solidFill>
                  <a:srgbClr val="666666"/>
                </a:solidFill>
                <a:latin typeface="Times New Roman"/>
                <a:cs typeface="Times New Roman"/>
              </a:rPr>
              <a:t>Discussion and Q&amp;A</a:t>
            </a:r>
            <a:endParaRPr lang="en-US" sz="3400" spc="300">
              <a:solidFill>
                <a:srgbClr val="666666"/>
              </a:solidFill>
              <a:latin typeface="Times New Roman"/>
              <a:ea typeface="Open Sans Bold"/>
              <a:cs typeface="Times New Roman"/>
            </a:endParaRPr>
          </a:p>
          <a:p>
            <a:pPr marL="514350" indent="-514350">
              <a:spcBef>
                <a:spcPts val="1200"/>
              </a:spcBef>
              <a:spcAft>
                <a:spcPts val="1200"/>
              </a:spcAft>
              <a:buFont typeface="Arial" panose="020B0604020202020204" pitchFamily="34" charset="0"/>
              <a:buChar char="•"/>
            </a:pPr>
            <a:r>
              <a:rPr lang="en-US" sz="3400" spc="300">
                <a:solidFill>
                  <a:srgbClr val="666666"/>
                </a:solidFill>
                <a:latin typeface="Times New Roman"/>
                <a:cs typeface="Times New Roman"/>
              </a:rPr>
              <a:t>CME Credit</a:t>
            </a:r>
            <a:endParaRPr lang="en-US" sz="3400" spc="300">
              <a:solidFill>
                <a:srgbClr val="666666"/>
              </a:solidFill>
              <a:latin typeface="Times New Roman"/>
              <a:ea typeface="Open Sans Bold"/>
              <a:cs typeface="Times New Roman"/>
            </a:endParaRPr>
          </a:p>
        </p:txBody>
      </p:sp>
      <p:pic>
        <p:nvPicPr>
          <p:cNvPr id="16" name="Picture 15">
            <a:extLst>
              <a:ext uri="{FF2B5EF4-FFF2-40B4-BE49-F238E27FC236}">
                <a16:creationId xmlns:a16="http://schemas.microsoft.com/office/drawing/2014/main" id="{F33FB100-DBFF-DBE2-2344-033FC711E4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23144" y="8822526"/>
            <a:ext cx="2630964" cy="1401163"/>
          </a:xfrm>
          <a:prstGeom prst="rect">
            <a:avLst/>
          </a:prstGeom>
        </p:spPr>
      </p:pic>
    </p:spTree>
    <p:extLst>
      <p:ext uri="{BB962C8B-B14F-4D97-AF65-F5344CB8AC3E}">
        <p14:creationId xmlns:p14="http://schemas.microsoft.com/office/powerpoint/2010/main" val="1571696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pic>
        <p:nvPicPr>
          <p:cNvPr id="2" name="Picture 1">
            <a:extLst>
              <a:ext uri="{FF2B5EF4-FFF2-40B4-BE49-F238E27FC236}">
                <a16:creationId xmlns:a16="http://schemas.microsoft.com/office/drawing/2014/main" id="{F035B3BD-1F8A-A8B9-1CDB-EB3807A97E6D}"/>
              </a:ext>
            </a:extLst>
          </p:cNvPr>
          <p:cNvPicPr>
            <a:picLocks noChangeAspect="1"/>
          </p:cNvPicPr>
          <p:nvPr/>
        </p:nvPicPr>
        <p:blipFill>
          <a:blip r:embed="rId4"/>
          <a:stretch>
            <a:fillRect/>
          </a:stretch>
        </p:blipFill>
        <p:spPr>
          <a:xfrm>
            <a:off x="5257463" y="4393627"/>
            <a:ext cx="7773074" cy="1499746"/>
          </a:xfrm>
          <a:prstGeom prst="rect">
            <a:avLst/>
          </a:prstGeom>
        </p:spPr>
      </p:pic>
      <p:sp>
        <p:nvSpPr>
          <p:cNvPr id="14" name="Title 1">
            <a:extLst>
              <a:ext uri="{FF2B5EF4-FFF2-40B4-BE49-F238E27FC236}">
                <a16:creationId xmlns:a16="http://schemas.microsoft.com/office/drawing/2014/main" id="{DF4016BF-1B83-7B6C-E53C-65B40F906B8A}"/>
              </a:ext>
            </a:extLst>
          </p:cNvPr>
          <p:cNvSpPr txBox="1">
            <a:spLocks/>
          </p:cNvSpPr>
          <p:nvPr/>
        </p:nvSpPr>
        <p:spPr>
          <a:xfrm>
            <a:off x="1594672" y="1926458"/>
            <a:ext cx="11094386" cy="6035855"/>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900">
                <a:solidFill>
                  <a:schemeClr val="tx2">
                    <a:lumMod val="75000"/>
                  </a:schemeClr>
                </a:solidFill>
              </a:rPr>
              <a:t>Patient Centered Care vs. Population Health </a:t>
            </a:r>
            <a:br>
              <a:rPr lang="en-US">
                <a:solidFill>
                  <a:schemeClr val="tx2">
                    <a:lumMod val="75000"/>
                  </a:schemeClr>
                </a:solidFill>
              </a:rPr>
            </a:br>
            <a:endParaRPr lang="en-US">
              <a:solidFill>
                <a:schemeClr val="tx2">
                  <a:lumMod val="75000"/>
                </a:schemeClr>
              </a:solidFill>
            </a:endParaRPr>
          </a:p>
          <a:p>
            <a:pPr algn="just"/>
            <a:endParaRPr lang="en-US">
              <a:solidFill>
                <a:schemeClr val="tx2">
                  <a:lumMod val="75000"/>
                </a:schemeClr>
              </a:solidFill>
            </a:endParaRPr>
          </a:p>
          <a:p>
            <a:pPr algn="just"/>
            <a:r>
              <a:rPr lang="en-US">
                <a:solidFill>
                  <a:schemeClr val="tx2">
                    <a:lumMod val="75000"/>
                  </a:schemeClr>
                </a:solidFill>
              </a:rPr>
              <a:t>Important to meet the medical and psychosocial needs of the individual patient, while ensuring the community is not put at risk from a person who is contagious (e.g., discharge of a TB patient who has not been cleared by Public Health.</a:t>
            </a:r>
          </a:p>
        </p:txBody>
      </p:sp>
    </p:spTree>
    <p:extLst>
      <p:ext uri="{BB962C8B-B14F-4D97-AF65-F5344CB8AC3E}">
        <p14:creationId xmlns:p14="http://schemas.microsoft.com/office/powerpoint/2010/main" val="338809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itle 1">
            <a:extLst>
              <a:ext uri="{FF2B5EF4-FFF2-40B4-BE49-F238E27FC236}">
                <a16:creationId xmlns:a16="http://schemas.microsoft.com/office/drawing/2014/main" id="{11AD92C0-0C6D-2521-E048-09A8EC030738}"/>
              </a:ext>
            </a:extLst>
          </p:cNvPr>
          <p:cNvSpPr txBox="1">
            <a:spLocks/>
          </p:cNvSpPr>
          <p:nvPr/>
        </p:nvSpPr>
        <p:spPr>
          <a:xfrm>
            <a:off x="3993387" y="555674"/>
            <a:ext cx="10301225"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a:t> </a:t>
            </a:r>
            <a:r>
              <a:rPr lang="en-US" sz="6000">
                <a:solidFill>
                  <a:schemeClr val="tx2">
                    <a:lumMod val="75000"/>
                  </a:schemeClr>
                </a:solidFill>
              </a:rPr>
              <a:t>Mandated Public Health Programs </a:t>
            </a:r>
          </a:p>
        </p:txBody>
      </p:sp>
      <p:sp>
        <p:nvSpPr>
          <p:cNvPr id="7" name="Content Placeholder 2">
            <a:extLst>
              <a:ext uri="{FF2B5EF4-FFF2-40B4-BE49-F238E27FC236}">
                <a16:creationId xmlns:a16="http://schemas.microsoft.com/office/drawing/2014/main" id="{6350104D-1F81-3E6B-8967-FA0858E64BF3}"/>
              </a:ext>
            </a:extLst>
          </p:cNvPr>
          <p:cNvSpPr txBox="1">
            <a:spLocks/>
          </p:cNvSpPr>
          <p:nvPr/>
        </p:nvSpPr>
        <p:spPr>
          <a:xfrm>
            <a:off x="4751363" y="3012428"/>
            <a:ext cx="8785274"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a:solidFill>
                  <a:schemeClr val="tx2">
                    <a:lumMod val="75000"/>
                  </a:schemeClr>
                </a:solidFill>
              </a:rPr>
              <a:t>General Communicable Diseases</a:t>
            </a:r>
          </a:p>
          <a:p>
            <a:r>
              <a:rPr lang="en-US" sz="4400">
                <a:solidFill>
                  <a:schemeClr val="tx2">
                    <a:lumMod val="75000"/>
                  </a:schemeClr>
                </a:solidFill>
              </a:rPr>
              <a:t>Immunizations </a:t>
            </a:r>
          </a:p>
          <a:p>
            <a:r>
              <a:rPr lang="en-US" sz="4400">
                <a:solidFill>
                  <a:schemeClr val="tx2">
                    <a:lumMod val="75000"/>
                  </a:schemeClr>
                </a:solidFill>
              </a:rPr>
              <a:t>Sexually Transmitted Diseases</a:t>
            </a:r>
          </a:p>
          <a:p>
            <a:r>
              <a:rPr lang="en-US" sz="4400">
                <a:solidFill>
                  <a:schemeClr val="tx2">
                    <a:lumMod val="75000"/>
                  </a:schemeClr>
                </a:solidFill>
              </a:rPr>
              <a:t>Tuberculosis</a:t>
            </a:r>
          </a:p>
        </p:txBody>
      </p:sp>
    </p:spTree>
    <p:extLst>
      <p:ext uri="{BB962C8B-B14F-4D97-AF65-F5344CB8AC3E}">
        <p14:creationId xmlns:p14="http://schemas.microsoft.com/office/powerpoint/2010/main" val="4070497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pic>
        <p:nvPicPr>
          <p:cNvPr id="13" name="Content Placeholder 4">
            <a:extLst>
              <a:ext uri="{FF2B5EF4-FFF2-40B4-BE49-F238E27FC236}">
                <a16:creationId xmlns:a16="http://schemas.microsoft.com/office/drawing/2014/main" id="{9DE36FDD-FB99-BA4B-93EE-3E7AC92191AD}"/>
              </a:ext>
            </a:extLst>
          </p:cNvPr>
          <p:cNvPicPr>
            <a:picLocks noChangeAspect="1"/>
          </p:cNvPicPr>
          <p:nvPr/>
        </p:nvPicPr>
        <p:blipFill>
          <a:blip r:embed="rId4"/>
          <a:stretch>
            <a:fillRect/>
          </a:stretch>
        </p:blipFill>
        <p:spPr>
          <a:xfrm>
            <a:off x="5404513" y="496570"/>
            <a:ext cx="7519918" cy="8117058"/>
          </a:xfrm>
          <a:prstGeom prst="rect">
            <a:avLst/>
          </a:prstGeom>
        </p:spPr>
      </p:pic>
    </p:spTree>
    <p:extLst>
      <p:ext uri="{BB962C8B-B14F-4D97-AF65-F5344CB8AC3E}">
        <p14:creationId xmlns:p14="http://schemas.microsoft.com/office/powerpoint/2010/main" val="3874155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itle 1">
            <a:extLst>
              <a:ext uri="{FF2B5EF4-FFF2-40B4-BE49-F238E27FC236}">
                <a16:creationId xmlns:a16="http://schemas.microsoft.com/office/drawing/2014/main" id="{8D809030-B8E2-11D6-2340-0522BD648B7D}"/>
              </a:ext>
            </a:extLst>
          </p:cNvPr>
          <p:cNvSpPr txBox="1">
            <a:spLocks/>
          </p:cNvSpPr>
          <p:nvPr/>
        </p:nvSpPr>
        <p:spPr>
          <a:xfrm>
            <a:off x="3203665" y="963955"/>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                  </a:t>
            </a:r>
            <a:r>
              <a:rPr lang="en-US">
                <a:solidFill>
                  <a:schemeClr val="tx2">
                    <a:lumMod val="75000"/>
                  </a:schemeClr>
                </a:solidFill>
              </a:rPr>
              <a:t>Public Health Core Functions </a:t>
            </a:r>
          </a:p>
        </p:txBody>
      </p:sp>
      <p:sp>
        <p:nvSpPr>
          <p:cNvPr id="7" name="Content Placeholder 2">
            <a:extLst>
              <a:ext uri="{FF2B5EF4-FFF2-40B4-BE49-F238E27FC236}">
                <a16:creationId xmlns:a16="http://schemas.microsoft.com/office/drawing/2014/main" id="{81A826E0-E85E-E1E2-5A80-7D949F627809}"/>
              </a:ext>
            </a:extLst>
          </p:cNvPr>
          <p:cNvSpPr txBox="1">
            <a:spLocks/>
          </p:cNvSpPr>
          <p:nvPr/>
        </p:nvSpPr>
        <p:spPr>
          <a:xfrm>
            <a:off x="4050929" y="1999730"/>
            <a:ext cx="8539655" cy="6287539"/>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0" u="sng">
                <a:solidFill>
                  <a:schemeClr val="tx2">
                    <a:lumMod val="75000"/>
                  </a:schemeClr>
                </a:solidFill>
              </a:rPr>
              <a:t>Assessment -Monitor Health- Oversight Responsibility</a:t>
            </a:r>
          </a:p>
          <a:p>
            <a:pPr lvl="1"/>
            <a:r>
              <a:rPr lang="en-US" sz="11600">
                <a:solidFill>
                  <a:schemeClr val="tx2">
                    <a:lumMod val="75000"/>
                  </a:schemeClr>
                </a:solidFill>
              </a:rPr>
              <a:t>Diagnose &amp; Investigate TB and other diseases</a:t>
            </a:r>
          </a:p>
          <a:p>
            <a:pPr lvl="1"/>
            <a:r>
              <a:rPr lang="en-US" sz="11600">
                <a:solidFill>
                  <a:schemeClr val="tx2">
                    <a:lumMod val="75000"/>
                  </a:schemeClr>
                </a:solidFill>
              </a:rPr>
              <a:t>Evaluate individuals exposed to TB and other    communicable diseases </a:t>
            </a:r>
          </a:p>
          <a:p>
            <a:pPr marL="0" indent="0">
              <a:buFont typeface="Arial" pitchFamily="34" charset="0"/>
              <a:buNone/>
            </a:pPr>
            <a:endParaRPr lang="en-US" sz="12000" u="sng">
              <a:solidFill>
                <a:schemeClr val="tx2">
                  <a:lumMod val="75000"/>
                </a:schemeClr>
              </a:solidFill>
            </a:endParaRPr>
          </a:p>
          <a:p>
            <a:pPr marL="0" indent="0">
              <a:buFont typeface="Arial" pitchFamily="34" charset="0"/>
              <a:buNone/>
            </a:pPr>
            <a:r>
              <a:rPr lang="en-US" sz="12000" u="sng">
                <a:solidFill>
                  <a:schemeClr val="tx2">
                    <a:lumMod val="75000"/>
                  </a:schemeClr>
                </a:solidFill>
              </a:rPr>
              <a:t>Policy Development</a:t>
            </a:r>
            <a:endParaRPr lang="en-US" sz="12000">
              <a:solidFill>
                <a:schemeClr val="tx2">
                  <a:lumMod val="75000"/>
                </a:schemeClr>
              </a:solidFill>
            </a:endParaRPr>
          </a:p>
          <a:p>
            <a:pPr lvl="1"/>
            <a:r>
              <a:rPr lang="en-US" sz="11600">
                <a:solidFill>
                  <a:schemeClr val="tx2">
                    <a:lumMod val="75000"/>
                  </a:schemeClr>
                </a:solidFill>
              </a:rPr>
              <a:t>Develop criteria for implementing and lifting isolation requirements</a:t>
            </a:r>
          </a:p>
          <a:p>
            <a:pPr lvl="1"/>
            <a:r>
              <a:rPr lang="en-US" sz="11600">
                <a:solidFill>
                  <a:schemeClr val="tx2">
                    <a:lumMod val="75000"/>
                  </a:schemeClr>
                </a:solidFill>
              </a:rPr>
              <a:t>Provide updated treatment recommendations</a:t>
            </a:r>
          </a:p>
          <a:p>
            <a:pPr marL="0" indent="0">
              <a:buFont typeface="Arial" pitchFamily="34" charset="0"/>
              <a:buNone/>
            </a:pPr>
            <a:endParaRPr lang="en-US" sz="12000">
              <a:solidFill>
                <a:schemeClr val="tx2">
                  <a:lumMod val="75000"/>
                </a:schemeClr>
              </a:solidFill>
            </a:endParaRPr>
          </a:p>
          <a:p>
            <a:pPr marL="0" indent="0">
              <a:buFont typeface="Arial" pitchFamily="34" charset="0"/>
              <a:buNone/>
            </a:pPr>
            <a:r>
              <a:rPr lang="en-US" sz="12000" u="sng">
                <a:solidFill>
                  <a:schemeClr val="tx2">
                    <a:lumMod val="75000"/>
                  </a:schemeClr>
                </a:solidFill>
              </a:rPr>
              <a:t>Assurance</a:t>
            </a:r>
          </a:p>
          <a:p>
            <a:pPr lvl="1"/>
            <a:r>
              <a:rPr lang="en-US" sz="11600">
                <a:solidFill>
                  <a:schemeClr val="tx2">
                    <a:lumMod val="75000"/>
                  </a:schemeClr>
                </a:solidFill>
              </a:rPr>
              <a:t>Link to/provide care </a:t>
            </a:r>
          </a:p>
          <a:p>
            <a:pPr lvl="1"/>
            <a:r>
              <a:rPr lang="en-US" sz="12000">
                <a:solidFill>
                  <a:schemeClr val="tx2">
                    <a:lumMod val="75000"/>
                  </a:schemeClr>
                </a:solidFill>
              </a:rPr>
              <a:t>Enforce laws</a:t>
            </a:r>
          </a:p>
          <a:p>
            <a:pPr marL="0" indent="0">
              <a:buFont typeface="Arial" pitchFamily="34" charset="0"/>
              <a:buNone/>
            </a:pPr>
            <a:endParaRPr lang="en-US"/>
          </a:p>
          <a:p>
            <a:pPr marL="0" indent="0">
              <a:buFont typeface="Arial" pitchFamily="34" charset="0"/>
              <a:buNone/>
            </a:pPr>
            <a:endParaRPr lang="en-US"/>
          </a:p>
          <a:p>
            <a:endParaRPr lang="en-US"/>
          </a:p>
        </p:txBody>
      </p:sp>
    </p:spTree>
    <p:extLst>
      <p:ext uri="{BB962C8B-B14F-4D97-AF65-F5344CB8AC3E}">
        <p14:creationId xmlns:p14="http://schemas.microsoft.com/office/powerpoint/2010/main" val="3952712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itle 1">
            <a:extLst>
              <a:ext uri="{FF2B5EF4-FFF2-40B4-BE49-F238E27FC236}">
                <a16:creationId xmlns:a16="http://schemas.microsoft.com/office/drawing/2014/main" id="{EF3D6389-58AB-A30B-79B4-6FE1408814E5}"/>
              </a:ext>
            </a:extLst>
          </p:cNvPr>
          <p:cNvSpPr txBox="1">
            <a:spLocks/>
          </p:cNvSpPr>
          <p:nvPr/>
        </p:nvSpPr>
        <p:spPr>
          <a:xfrm>
            <a:off x="2145323" y="413215"/>
            <a:ext cx="13997354" cy="23184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a:solidFill>
                  <a:schemeClr val="tx2">
                    <a:lumMod val="75000"/>
                  </a:schemeClr>
                </a:solidFill>
              </a:rPr>
              <a:t>Hospital Exposures / Infection Prevention</a:t>
            </a:r>
          </a:p>
        </p:txBody>
      </p:sp>
      <p:sp>
        <p:nvSpPr>
          <p:cNvPr id="7" name="Content Placeholder 2">
            <a:extLst>
              <a:ext uri="{FF2B5EF4-FFF2-40B4-BE49-F238E27FC236}">
                <a16:creationId xmlns:a16="http://schemas.microsoft.com/office/drawing/2014/main" id="{75058125-7135-2220-2FFA-918CFBD5F8C1}"/>
              </a:ext>
            </a:extLst>
          </p:cNvPr>
          <p:cNvSpPr txBox="1">
            <a:spLocks/>
          </p:cNvSpPr>
          <p:nvPr/>
        </p:nvSpPr>
        <p:spPr>
          <a:xfrm>
            <a:off x="3541594" y="3277772"/>
            <a:ext cx="10290412" cy="5934257"/>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500">
                <a:solidFill>
                  <a:schemeClr val="tx2">
                    <a:lumMod val="75000"/>
                  </a:schemeClr>
                </a:solidFill>
              </a:rPr>
              <a:t>It is important to maintain a high index of suspicion for TB in patients with cavitary lesions and s/s consistent with TB</a:t>
            </a:r>
          </a:p>
          <a:p>
            <a:endParaRPr lang="en-US" sz="6500">
              <a:solidFill>
                <a:schemeClr val="tx2">
                  <a:lumMod val="75000"/>
                </a:schemeClr>
              </a:solidFill>
            </a:endParaRPr>
          </a:p>
          <a:p>
            <a:r>
              <a:rPr lang="en-US" sz="6500">
                <a:solidFill>
                  <a:schemeClr val="tx2">
                    <a:lumMod val="75000"/>
                  </a:schemeClr>
                </a:solidFill>
              </a:rPr>
              <a:t>Negative pressure isolation is recommended until TB is ruled out or has 3 consecutive negative AFB smears from respiratory specimens and has been on appropriate treatment  </a:t>
            </a:r>
          </a:p>
          <a:p>
            <a:endParaRPr lang="en-US" sz="6500">
              <a:solidFill>
                <a:schemeClr val="tx2">
                  <a:lumMod val="75000"/>
                </a:schemeClr>
              </a:solidFill>
            </a:endParaRPr>
          </a:p>
          <a:p>
            <a:r>
              <a:rPr lang="en-US" sz="6500">
                <a:solidFill>
                  <a:schemeClr val="tx2">
                    <a:lumMod val="75000"/>
                  </a:schemeClr>
                </a:solidFill>
              </a:rPr>
              <a:t>Smear negative, culture positive patients not on treatment can still transmit to disease to others</a:t>
            </a:r>
          </a:p>
          <a:p>
            <a:endParaRPr lang="en-US" sz="6500">
              <a:solidFill>
                <a:schemeClr val="tx2">
                  <a:lumMod val="75000"/>
                </a:schemeClr>
              </a:solidFill>
            </a:endParaRPr>
          </a:p>
          <a:p>
            <a:r>
              <a:rPr lang="en-US" sz="6500">
                <a:solidFill>
                  <a:schemeClr val="tx2">
                    <a:lumMod val="75000"/>
                  </a:schemeClr>
                </a:solidFill>
              </a:rPr>
              <a:t>There have been five TB exposures in Riverside County hospitals in the past six months</a:t>
            </a:r>
          </a:p>
          <a:p>
            <a:pPr marL="0" indent="0">
              <a:buFont typeface="Arial" pitchFamily="34" charset="0"/>
              <a:buNone/>
            </a:pPr>
            <a:endParaRPr lang="en-US"/>
          </a:p>
          <a:p>
            <a:pPr marL="0" indent="0">
              <a:buFont typeface="Arial" pitchFamily="34" charset="0"/>
              <a:buNone/>
            </a:pPr>
            <a:endParaRPr lang="en-US"/>
          </a:p>
        </p:txBody>
      </p:sp>
    </p:spTree>
    <p:extLst>
      <p:ext uri="{BB962C8B-B14F-4D97-AF65-F5344CB8AC3E}">
        <p14:creationId xmlns:p14="http://schemas.microsoft.com/office/powerpoint/2010/main" val="2574574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itle 2">
            <a:extLst>
              <a:ext uri="{FF2B5EF4-FFF2-40B4-BE49-F238E27FC236}">
                <a16:creationId xmlns:a16="http://schemas.microsoft.com/office/drawing/2014/main" id="{6A4AE586-90A0-EC3F-F822-A5F02951D2D7}"/>
              </a:ext>
            </a:extLst>
          </p:cNvPr>
          <p:cNvSpPr txBox="1">
            <a:spLocks/>
          </p:cNvSpPr>
          <p:nvPr/>
        </p:nvSpPr>
        <p:spPr>
          <a:xfrm>
            <a:off x="2757267" y="149944"/>
            <a:ext cx="12479561" cy="1628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tx2">
                    <a:lumMod val="75000"/>
                  </a:schemeClr>
                </a:solidFill>
              </a:rPr>
              <a:t>Disease Reporting Requirements</a:t>
            </a:r>
          </a:p>
        </p:txBody>
      </p:sp>
      <p:pic>
        <p:nvPicPr>
          <p:cNvPr id="7" name="Picture 6">
            <a:extLst>
              <a:ext uri="{FF2B5EF4-FFF2-40B4-BE49-F238E27FC236}">
                <a16:creationId xmlns:a16="http://schemas.microsoft.com/office/drawing/2014/main" id="{C531CC85-0825-8786-CF48-F9504237922B}"/>
              </a:ext>
            </a:extLst>
          </p:cNvPr>
          <p:cNvPicPr>
            <a:picLocks noChangeAspect="1"/>
          </p:cNvPicPr>
          <p:nvPr/>
        </p:nvPicPr>
        <p:blipFill>
          <a:blip r:embed="rId4"/>
          <a:stretch>
            <a:fillRect/>
          </a:stretch>
        </p:blipFill>
        <p:spPr>
          <a:xfrm>
            <a:off x="1113507" y="1006863"/>
            <a:ext cx="6204537" cy="8175238"/>
          </a:xfrm>
          <a:prstGeom prst="rect">
            <a:avLst/>
          </a:prstGeom>
        </p:spPr>
      </p:pic>
      <p:pic>
        <p:nvPicPr>
          <p:cNvPr id="14" name="Picture 13">
            <a:extLst>
              <a:ext uri="{FF2B5EF4-FFF2-40B4-BE49-F238E27FC236}">
                <a16:creationId xmlns:a16="http://schemas.microsoft.com/office/drawing/2014/main" id="{3CE907AA-5E02-A2A5-E445-172B194C29DD}"/>
              </a:ext>
            </a:extLst>
          </p:cNvPr>
          <p:cNvPicPr>
            <a:picLocks noChangeAspect="1"/>
          </p:cNvPicPr>
          <p:nvPr/>
        </p:nvPicPr>
        <p:blipFill rotWithShape="1">
          <a:blip r:embed="rId5"/>
          <a:srcRect b="976"/>
          <a:stretch/>
        </p:blipFill>
        <p:spPr>
          <a:xfrm>
            <a:off x="8260240" y="1109305"/>
            <a:ext cx="6204537" cy="8175238"/>
          </a:xfrm>
          <a:prstGeom prst="rect">
            <a:avLst/>
          </a:prstGeom>
        </p:spPr>
      </p:pic>
    </p:spTree>
    <p:extLst>
      <p:ext uri="{BB962C8B-B14F-4D97-AF65-F5344CB8AC3E}">
        <p14:creationId xmlns:p14="http://schemas.microsoft.com/office/powerpoint/2010/main" val="1883686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itle 1">
            <a:extLst>
              <a:ext uri="{FF2B5EF4-FFF2-40B4-BE49-F238E27FC236}">
                <a16:creationId xmlns:a16="http://schemas.microsoft.com/office/drawing/2014/main" id="{D5E11418-4F4D-E865-542C-966F78325F2C}"/>
              </a:ext>
            </a:extLst>
          </p:cNvPr>
          <p:cNvSpPr txBox="1">
            <a:spLocks/>
          </p:cNvSpPr>
          <p:nvPr/>
        </p:nvSpPr>
        <p:spPr>
          <a:xfrm>
            <a:off x="4042888" y="986838"/>
            <a:ext cx="10202224"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a:solidFill>
                  <a:schemeClr val="tx2">
                    <a:lumMod val="75000"/>
                  </a:schemeClr>
                </a:solidFill>
              </a:rPr>
              <a:t>Potential Barriers to Discharge Approval</a:t>
            </a:r>
          </a:p>
        </p:txBody>
      </p:sp>
      <p:sp>
        <p:nvSpPr>
          <p:cNvPr id="7" name="Content Placeholder 2">
            <a:extLst>
              <a:ext uri="{FF2B5EF4-FFF2-40B4-BE49-F238E27FC236}">
                <a16:creationId xmlns:a16="http://schemas.microsoft.com/office/drawing/2014/main" id="{D823F35B-C364-B3D7-71E1-B2EA32E5DE42}"/>
              </a:ext>
            </a:extLst>
          </p:cNvPr>
          <p:cNvSpPr txBox="1">
            <a:spLocks/>
          </p:cNvSpPr>
          <p:nvPr/>
        </p:nvSpPr>
        <p:spPr>
          <a:xfrm>
            <a:off x="4623179" y="2614333"/>
            <a:ext cx="9041641" cy="58241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a:p>
            <a:r>
              <a:rPr lang="en-US" sz="3600">
                <a:solidFill>
                  <a:schemeClr val="tx2">
                    <a:lumMod val="75000"/>
                  </a:schemeClr>
                </a:solidFill>
              </a:rPr>
              <a:t>Smear positive patient going to a high-risk setting (e.g., SNF; home with a young child)</a:t>
            </a:r>
          </a:p>
          <a:p>
            <a:pPr marL="0" indent="0">
              <a:buFont typeface="Arial" pitchFamily="34" charset="0"/>
              <a:buNone/>
            </a:pPr>
            <a:endParaRPr lang="en-US" sz="3600">
              <a:solidFill>
                <a:schemeClr val="tx2">
                  <a:lumMod val="75000"/>
                </a:schemeClr>
              </a:solidFill>
            </a:endParaRPr>
          </a:p>
          <a:p>
            <a:r>
              <a:rPr lang="en-US" sz="3600">
                <a:solidFill>
                  <a:schemeClr val="tx2">
                    <a:lumMod val="75000"/>
                  </a:schemeClr>
                </a:solidFill>
              </a:rPr>
              <a:t>Smear negative patient with cultures pending</a:t>
            </a:r>
          </a:p>
          <a:p>
            <a:pPr marL="0" indent="0">
              <a:buFont typeface="Arial" pitchFamily="34" charset="0"/>
              <a:buNone/>
            </a:pPr>
            <a:r>
              <a:rPr lang="en-US" sz="3600">
                <a:solidFill>
                  <a:schemeClr val="tx2">
                    <a:lumMod val="75000"/>
                  </a:schemeClr>
                </a:solidFill>
              </a:rPr>
              <a:t>   not on treatment-requires hemodialysis </a:t>
            </a:r>
          </a:p>
          <a:p>
            <a:pPr marL="0" indent="0">
              <a:buFont typeface="Arial" pitchFamily="34" charset="0"/>
              <a:buNone/>
            </a:pPr>
            <a:endParaRPr lang="en-US" sz="3600">
              <a:solidFill>
                <a:schemeClr val="tx2">
                  <a:lumMod val="75000"/>
                </a:schemeClr>
              </a:solidFill>
            </a:endParaRPr>
          </a:p>
          <a:p>
            <a:r>
              <a:rPr lang="en-US" sz="3600">
                <a:solidFill>
                  <a:schemeClr val="tx2">
                    <a:lumMod val="75000"/>
                  </a:schemeClr>
                </a:solidFill>
              </a:rPr>
              <a:t>Patient being discharged/transferred to another jurisdiction-requires cross clearance</a:t>
            </a:r>
          </a:p>
          <a:p>
            <a:pPr marL="0" indent="0">
              <a:buFont typeface="Arial" pitchFamily="34" charset="0"/>
              <a:buNone/>
            </a:pPr>
            <a:endParaRPr lang="en-US"/>
          </a:p>
          <a:p>
            <a:pPr marL="0" indent="0">
              <a:buFont typeface="Arial" pitchFamily="34" charset="0"/>
              <a:buNone/>
            </a:pPr>
            <a:endParaRPr lang="en-US"/>
          </a:p>
        </p:txBody>
      </p:sp>
    </p:spTree>
    <p:extLst>
      <p:ext uri="{BB962C8B-B14F-4D97-AF65-F5344CB8AC3E}">
        <p14:creationId xmlns:p14="http://schemas.microsoft.com/office/powerpoint/2010/main" val="266226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ext Placeholder 13">
            <a:extLst>
              <a:ext uri="{FF2B5EF4-FFF2-40B4-BE49-F238E27FC236}">
                <a16:creationId xmlns:a16="http://schemas.microsoft.com/office/drawing/2014/main" id="{70772A91-EB78-5754-DD42-9AB6AD36983D}"/>
              </a:ext>
            </a:extLst>
          </p:cNvPr>
          <p:cNvSpPr txBox="1">
            <a:spLocks/>
          </p:cNvSpPr>
          <p:nvPr/>
        </p:nvSpPr>
        <p:spPr>
          <a:xfrm>
            <a:off x="1225062" y="1700828"/>
            <a:ext cx="14420850" cy="151923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a:solidFill>
                  <a:schemeClr val="tx2">
                    <a:lumMod val="75000"/>
                  </a:schemeClr>
                </a:solidFill>
                <a:latin typeface="Times New Roman"/>
                <a:cs typeface="Times New Roman"/>
              </a:rPr>
              <a:t>TB DISCHARGE </a:t>
            </a:r>
          </a:p>
          <a:p>
            <a:pPr marL="0" indent="0" algn="ctr">
              <a:buNone/>
            </a:pPr>
            <a:r>
              <a:rPr lang="en-US" sz="4800" b="1">
                <a:solidFill>
                  <a:schemeClr val="tx2">
                    <a:lumMod val="75000"/>
                  </a:schemeClr>
                </a:solidFill>
                <a:latin typeface="Times New Roman"/>
                <a:cs typeface="Times New Roman"/>
              </a:rPr>
              <a:t>APPROVAL PROCESS</a:t>
            </a:r>
            <a:endParaRPr lang="en-US" sz="4800">
              <a:solidFill>
                <a:schemeClr val="tx2">
                  <a:lumMod val="75000"/>
                </a:schemeClr>
              </a:solidFill>
            </a:endParaRPr>
          </a:p>
        </p:txBody>
      </p:sp>
    </p:spTree>
    <p:extLst>
      <p:ext uri="{BB962C8B-B14F-4D97-AF65-F5344CB8AC3E}">
        <p14:creationId xmlns:p14="http://schemas.microsoft.com/office/powerpoint/2010/main" val="3242222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itle 1">
            <a:extLst>
              <a:ext uri="{FF2B5EF4-FFF2-40B4-BE49-F238E27FC236}">
                <a16:creationId xmlns:a16="http://schemas.microsoft.com/office/drawing/2014/main" id="{41C2EAD9-1F28-1A4F-4546-DBCCA1568497}"/>
              </a:ext>
            </a:extLst>
          </p:cNvPr>
          <p:cNvSpPr txBox="1">
            <a:spLocks/>
          </p:cNvSpPr>
          <p:nvPr/>
        </p:nvSpPr>
        <p:spPr>
          <a:xfrm>
            <a:off x="2878932" y="931070"/>
            <a:ext cx="12344400" cy="17145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cap="all">
                <a:solidFill>
                  <a:srgbClr val="002060"/>
                </a:solidFill>
              </a:rPr>
              <a:t>Legal Requirement for Obtaining Discharge Approval</a:t>
            </a:r>
          </a:p>
        </p:txBody>
      </p:sp>
      <p:sp>
        <p:nvSpPr>
          <p:cNvPr id="7" name="Content Placeholder 2">
            <a:extLst>
              <a:ext uri="{FF2B5EF4-FFF2-40B4-BE49-F238E27FC236}">
                <a16:creationId xmlns:a16="http://schemas.microsoft.com/office/drawing/2014/main" id="{856EE119-21C4-2D5C-DAE5-9A5223AC4982}"/>
              </a:ext>
            </a:extLst>
          </p:cNvPr>
          <p:cNvSpPr txBox="1">
            <a:spLocks/>
          </p:cNvSpPr>
          <p:nvPr/>
        </p:nvSpPr>
        <p:spPr>
          <a:xfrm>
            <a:off x="3266090" y="2555328"/>
            <a:ext cx="12344400" cy="5645945"/>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5400" dirty="0">
                <a:solidFill>
                  <a:schemeClr val="tx2">
                    <a:lumMod val="75000"/>
                  </a:schemeClr>
                </a:solidFill>
              </a:rPr>
              <a:t>Law in effect since 1994</a:t>
            </a:r>
          </a:p>
          <a:p>
            <a:pPr>
              <a:defRPr/>
            </a:pPr>
            <a:r>
              <a:rPr lang="en-US" sz="5400" dirty="0">
                <a:solidFill>
                  <a:schemeClr val="tx2">
                    <a:lumMod val="75000"/>
                  </a:schemeClr>
                </a:solidFill>
              </a:rPr>
              <a:t>Health and Safety Code Section 12131 – Continuity of Care</a:t>
            </a:r>
          </a:p>
          <a:p>
            <a:pPr>
              <a:defRPr/>
            </a:pPr>
            <a:r>
              <a:rPr lang="en-US" sz="5400" dirty="0">
                <a:solidFill>
                  <a:schemeClr val="tx2">
                    <a:lumMod val="75000"/>
                  </a:schemeClr>
                </a:solidFill>
              </a:rPr>
              <a:t>Requires written treatment plan</a:t>
            </a:r>
          </a:p>
          <a:p>
            <a:pPr>
              <a:defRPr/>
            </a:pPr>
            <a:r>
              <a:rPr lang="en-US" sz="5400" dirty="0">
                <a:solidFill>
                  <a:schemeClr val="tx2">
                    <a:lumMod val="75000"/>
                  </a:schemeClr>
                </a:solidFill>
              </a:rPr>
              <a:t>Health and Safety Code Section 121361-Discharge of patient with active or suspect active TB</a:t>
            </a:r>
          </a:p>
          <a:p>
            <a:pPr>
              <a:defRPr/>
            </a:pPr>
            <a:r>
              <a:rPr lang="en-US" sz="5400" dirty="0">
                <a:solidFill>
                  <a:schemeClr val="tx2">
                    <a:lumMod val="75000"/>
                  </a:schemeClr>
                </a:solidFill>
              </a:rPr>
              <a:t>Require Public Health response withing 24 hours </a:t>
            </a:r>
          </a:p>
          <a:p>
            <a:pPr>
              <a:defRPr/>
            </a:pPr>
            <a:r>
              <a:rPr lang="en-US" sz="5400" dirty="0">
                <a:solidFill>
                  <a:schemeClr val="tx2">
                    <a:lumMod val="75000"/>
                  </a:schemeClr>
                </a:solidFill>
              </a:rPr>
              <a:t>  Patient requires transfer for a higher level of care</a:t>
            </a:r>
          </a:p>
          <a:p>
            <a:pPr>
              <a:defRPr/>
            </a:pPr>
            <a:r>
              <a:rPr lang="en-US" sz="5400" dirty="0">
                <a:solidFill>
                  <a:schemeClr val="tx2">
                    <a:lumMod val="75000"/>
                  </a:schemeClr>
                </a:solidFill>
              </a:rPr>
              <a:t>Sending LHD can approve if coordination with receiving jurisdiction would jeopardize the patient’s health</a:t>
            </a:r>
          </a:p>
          <a:p>
            <a:pPr>
              <a:defRPr/>
            </a:pPr>
            <a:endParaRPr lang="en-US" sz="5400" dirty="0"/>
          </a:p>
          <a:p>
            <a:pPr>
              <a:defRPr/>
            </a:pPr>
            <a:endParaRPr lang="en-US" sz="5400" dirty="0"/>
          </a:p>
          <a:p>
            <a:pPr>
              <a:defRPr/>
            </a:pPr>
            <a:endParaRPr lang="en-US" sz="5400" dirty="0"/>
          </a:p>
          <a:p>
            <a:pPr>
              <a:defRPr/>
            </a:pPr>
            <a:endParaRPr lang="en-US" sz="5400" dirty="0"/>
          </a:p>
          <a:p>
            <a:pPr>
              <a:defRPr/>
            </a:pPr>
            <a:endParaRPr lang="en-US" sz="5400" dirty="0"/>
          </a:p>
          <a:p>
            <a:pPr>
              <a:defRPr/>
            </a:pPr>
            <a:endParaRPr lang="en-US" sz="5400" dirty="0"/>
          </a:p>
          <a:p>
            <a:pPr>
              <a:defRPr/>
            </a:pPr>
            <a:endParaRPr lang="en-US" sz="5400" dirty="0"/>
          </a:p>
        </p:txBody>
      </p:sp>
    </p:spTree>
    <p:extLst>
      <p:ext uri="{BB962C8B-B14F-4D97-AF65-F5344CB8AC3E}">
        <p14:creationId xmlns:p14="http://schemas.microsoft.com/office/powerpoint/2010/main" val="1096145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itle 1">
            <a:extLst>
              <a:ext uri="{FF2B5EF4-FFF2-40B4-BE49-F238E27FC236}">
                <a16:creationId xmlns:a16="http://schemas.microsoft.com/office/drawing/2014/main" id="{C342211D-7D88-3A38-856D-5A184B9EE628}"/>
              </a:ext>
            </a:extLst>
          </p:cNvPr>
          <p:cNvSpPr txBox="1">
            <a:spLocks/>
          </p:cNvSpPr>
          <p:nvPr/>
        </p:nvSpPr>
        <p:spPr>
          <a:xfrm>
            <a:off x="4469642" y="526254"/>
            <a:ext cx="8229600" cy="11430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cap="all">
                <a:solidFill>
                  <a:srgbClr val="002060"/>
                </a:solidFill>
              </a:rPr>
              <a:t>Situations Requiring Discharge Approval</a:t>
            </a:r>
          </a:p>
        </p:txBody>
      </p:sp>
      <p:sp>
        <p:nvSpPr>
          <p:cNvPr id="7" name="Content Placeholder 2">
            <a:extLst>
              <a:ext uri="{FF2B5EF4-FFF2-40B4-BE49-F238E27FC236}">
                <a16:creationId xmlns:a16="http://schemas.microsoft.com/office/drawing/2014/main" id="{C60DEE05-D79E-6394-C970-606D1CB17B0C}"/>
              </a:ext>
            </a:extLst>
          </p:cNvPr>
          <p:cNvSpPr txBox="1">
            <a:spLocks/>
          </p:cNvSpPr>
          <p:nvPr/>
        </p:nvSpPr>
        <p:spPr>
          <a:xfrm>
            <a:off x="2971800" y="2628901"/>
            <a:ext cx="12344400" cy="65603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4200">
                <a:solidFill>
                  <a:schemeClr val="tx2">
                    <a:lumMod val="75000"/>
                  </a:schemeClr>
                </a:solidFill>
              </a:rPr>
              <a:t>Any person who has been placed in TB isolation, even if one or more AFB smears are negative </a:t>
            </a:r>
          </a:p>
          <a:p>
            <a:pPr>
              <a:buFont typeface="Arial" charset="0"/>
              <a:buNone/>
              <a:defRPr/>
            </a:pPr>
            <a:endParaRPr lang="en-US" sz="1500">
              <a:solidFill>
                <a:schemeClr val="tx2">
                  <a:lumMod val="75000"/>
                </a:schemeClr>
              </a:solidFill>
            </a:endParaRPr>
          </a:p>
          <a:p>
            <a:pPr>
              <a:defRPr/>
            </a:pPr>
            <a:r>
              <a:rPr lang="en-US" sz="4200">
                <a:solidFill>
                  <a:schemeClr val="tx2">
                    <a:lumMod val="75000"/>
                  </a:schemeClr>
                </a:solidFill>
              </a:rPr>
              <a:t>Any person in whom a smear or preliminary culture results from any body fluid or tissue is positive for acid-fast bacilli</a:t>
            </a:r>
          </a:p>
          <a:p>
            <a:pPr>
              <a:buFont typeface="Arial" charset="0"/>
              <a:buNone/>
              <a:defRPr/>
            </a:pPr>
            <a:endParaRPr lang="en-US" sz="1500">
              <a:solidFill>
                <a:schemeClr val="tx2">
                  <a:lumMod val="75000"/>
                </a:schemeClr>
              </a:solidFill>
            </a:endParaRPr>
          </a:p>
          <a:p>
            <a:pPr>
              <a:defRPr/>
            </a:pPr>
            <a:r>
              <a:rPr lang="en-US" sz="4200">
                <a:solidFill>
                  <a:schemeClr val="tx2">
                    <a:lumMod val="75000"/>
                  </a:schemeClr>
                </a:solidFill>
              </a:rPr>
              <a:t>Any person with pathologic findings consistent with active TB, unless other clinical evidence makes a TB diagnosis unlikely</a:t>
            </a:r>
          </a:p>
        </p:txBody>
      </p:sp>
    </p:spTree>
    <p:extLst>
      <p:ext uri="{BB962C8B-B14F-4D97-AF65-F5344CB8AC3E}">
        <p14:creationId xmlns:p14="http://schemas.microsoft.com/office/powerpoint/2010/main" val="359373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57EB-A909-8CC9-6AEA-5D39DD19FCA8}"/>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1DAC0D5-4C35-E57A-B4CB-664AA3E7E11C}"/>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83ADFA0F-258B-A33C-7615-AEB54994E9C2}"/>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6685A982-7AEF-46F1-D0AE-B9246BCCA17C}"/>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B8712B59-A178-0330-8EFB-642603092966}"/>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7392A5C1-538A-1382-9420-CB2BE333C34C}"/>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C7C36AB8-6BF1-FA2C-7B82-DF541074EA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0EFF6B77-BE1A-FC57-AA2C-A8837906497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E0A23B9B-079F-64FD-904E-1308BAD86505}"/>
              </a:ext>
            </a:extLst>
          </p:cNvPr>
          <p:cNvSpPr txBox="1"/>
          <p:nvPr/>
        </p:nvSpPr>
        <p:spPr>
          <a:xfrm>
            <a:off x="1028700" y="1095375"/>
            <a:ext cx="15963900" cy="679673"/>
          </a:xfrm>
          <a:prstGeom prst="rect">
            <a:avLst/>
          </a:prstGeom>
        </p:spPr>
        <p:txBody>
          <a:bodyPr wrap="square" lIns="0" tIns="0" rIns="0" bIns="0" rtlCol="0" anchor="t">
            <a:spAutoFit/>
          </a:bodyPr>
          <a:lstStyle/>
          <a:p>
            <a:pPr>
              <a:lnSpc>
                <a:spcPts val="5250"/>
              </a:lnSpc>
            </a:pPr>
            <a:endParaRPr lang="en-US" sz="5000" cap="all" spc="500">
              <a:solidFill>
                <a:srgbClr val="002D73"/>
              </a:solidFill>
              <a:latin typeface="Times New Roman"/>
              <a:cs typeface="Times New Roman"/>
            </a:endParaRPr>
          </a:p>
        </p:txBody>
      </p:sp>
      <p:pic>
        <p:nvPicPr>
          <p:cNvPr id="16" name="Picture 15">
            <a:extLst>
              <a:ext uri="{FF2B5EF4-FFF2-40B4-BE49-F238E27FC236}">
                <a16:creationId xmlns:a16="http://schemas.microsoft.com/office/drawing/2014/main" id="{EC5AA981-F67D-7686-56EE-8ADFEAB68C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3CF34F50-6181-DF1C-7694-BC78C263B5D2}"/>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517C1882-DAF7-58D3-C2DA-75E88A0C5D1A}"/>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14" name="Text Placeholder 13">
            <a:extLst>
              <a:ext uri="{FF2B5EF4-FFF2-40B4-BE49-F238E27FC236}">
                <a16:creationId xmlns:a16="http://schemas.microsoft.com/office/drawing/2014/main" id="{09B644D1-6C89-8B55-540F-5DBE1BE1961C}"/>
              </a:ext>
            </a:extLst>
          </p:cNvPr>
          <p:cNvSpPr>
            <a:spLocks noGrp="1"/>
          </p:cNvSpPr>
          <p:nvPr>
            <p:ph type="body" idx="1"/>
          </p:nvPr>
        </p:nvSpPr>
        <p:spPr>
          <a:xfrm>
            <a:off x="722312" y="2906713"/>
            <a:ext cx="16270287" cy="1500187"/>
          </a:xfrm>
        </p:spPr>
        <p:txBody>
          <a:bodyPr>
            <a:noAutofit/>
          </a:bodyPr>
          <a:lstStyle/>
          <a:p>
            <a:r>
              <a:rPr lang="en-US" sz="7200" b="1">
                <a:latin typeface="Times New Roman"/>
                <a:cs typeface="Calibri"/>
              </a:rPr>
              <a:t>TB Data and Trends</a:t>
            </a:r>
            <a:endParaRPr lang="en-US" sz="7200" b="1">
              <a:latin typeface="Times New Roman"/>
            </a:endParaRPr>
          </a:p>
        </p:txBody>
      </p:sp>
    </p:spTree>
    <p:extLst>
      <p:ext uri="{BB962C8B-B14F-4D97-AF65-F5344CB8AC3E}">
        <p14:creationId xmlns:p14="http://schemas.microsoft.com/office/powerpoint/2010/main" val="4261502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13" name="Title 1"/>
          <p:cNvSpPr txBox="1">
            <a:spLocks/>
          </p:cNvSpPr>
          <p:nvPr/>
        </p:nvSpPr>
        <p:spPr>
          <a:xfrm>
            <a:off x="4824484" y="765958"/>
            <a:ext cx="8229600" cy="1143000"/>
          </a:xfrm>
          <a:prstGeom prst="rect">
            <a:avLst/>
          </a:prstGeom>
        </p:spPr>
        <p:txBody>
          <a:bodyPr rtlCol="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cap="all">
                <a:solidFill>
                  <a:srgbClr val="002060"/>
                </a:solidFill>
              </a:rPr>
              <a:t>Situations Requiring Discharge Approval</a:t>
            </a:r>
            <a:r>
              <a:rPr lang="en-US" sz="6000" cap="all">
                <a:solidFill>
                  <a:srgbClr val="002060"/>
                </a:solidFill>
              </a:rPr>
              <a:t> </a:t>
            </a:r>
            <a:r>
              <a:rPr lang="en-US" sz="2700">
                <a:solidFill>
                  <a:srgbClr val="002060"/>
                </a:solidFill>
              </a:rPr>
              <a:t>(cont.)</a:t>
            </a:r>
          </a:p>
        </p:txBody>
      </p:sp>
      <p:sp>
        <p:nvSpPr>
          <p:cNvPr id="17411" name="Content Placeholder 2"/>
          <p:cNvSpPr txBox="1">
            <a:spLocks/>
          </p:cNvSpPr>
          <p:nvPr/>
        </p:nvSpPr>
        <p:spPr>
          <a:xfrm>
            <a:off x="2961564" y="2705669"/>
            <a:ext cx="11259403" cy="639738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4350"/>
          </a:p>
          <a:p>
            <a:pPr>
              <a:defRPr/>
            </a:pPr>
            <a:r>
              <a:rPr lang="en-US" sz="4600">
                <a:solidFill>
                  <a:schemeClr val="tx2">
                    <a:lumMod val="75000"/>
                  </a:schemeClr>
                </a:solidFill>
              </a:rPr>
              <a:t>Any person with clinical radiographic, or laboratory evidence consistent with active TB:</a:t>
            </a:r>
          </a:p>
          <a:p>
            <a:pPr lvl="1">
              <a:defRPr/>
            </a:pPr>
            <a:r>
              <a:rPr lang="en-US" sz="4600">
                <a:solidFill>
                  <a:schemeClr val="tx2">
                    <a:lumMod val="75000"/>
                  </a:schemeClr>
                </a:solidFill>
              </a:rPr>
              <a:t>Even if the diagnostic evaluation is incomplete or culture results are pending; </a:t>
            </a:r>
          </a:p>
          <a:p>
            <a:pPr lvl="1">
              <a:defRPr/>
            </a:pPr>
            <a:r>
              <a:rPr lang="en-US" sz="4600">
                <a:solidFill>
                  <a:schemeClr val="tx2">
                    <a:lumMod val="75000"/>
                  </a:schemeClr>
                </a:solidFill>
              </a:rPr>
              <a:t>In whom the level of clinical suspicion of active TB is high enough to warrant the initiation of anti-tuberculous therapy; </a:t>
            </a:r>
          </a:p>
          <a:p>
            <a:pPr lvl="1">
              <a:defRPr/>
            </a:pPr>
            <a:r>
              <a:rPr lang="en-US" sz="4600">
                <a:solidFill>
                  <a:schemeClr val="tx2">
                    <a:lumMod val="75000"/>
                  </a:schemeClr>
                </a:solidFill>
              </a:rPr>
              <a:t>whether or not such therapy has actually been started</a:t>
            </a:r>
          </a:p>
          <a:p>
            <a:pPr>
              <a:defRPr/>
            </a:pPr>
            <a:r>
              <a:rPr lang="en-US" sz="4600">
                <a:solidFill>
                  <a:schemeClr val="tx2">
                    <a:lumMod val="75000"/>
                  </a:schemeClr>
                </a:solidFill>
              </a:rPr>
              <a:t>Any person who has started on anti-tuberculous therapy for clinical suspicion of active TB</a:t>
            </a:r>
          </a:p>
        </p:txBody>
      </p:sp>
    </p:spTree>
    <p:extLst>
      <p:ext uri="{BB962C8B-B14F-4D97-AF65-F5344CB8AC3E}">
        <p14:creationId xmlns:p14="http://schemas.microsoft.com/office/powerpoint/2010/main" val="2650881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15" name="Title 1">
            <a:extLst>
              <a:ext uri="{FF2B5EF4-FFF2-40B4-BE49-F238E27FC236}">
                <a16:creationId xmlns:a16="http://schemas.microsoft.com/office/drawing/2014/main" id="{5300FA5D-9902-8167-1BE6-A636B3E6DA32}"/>
              </a:ext>
            </a:extLst>
          </p:cNvPr>
          <p:cNvSpPr txBox="1">
            <a:spLocks/>
          </p:cNvSpPr>
          <p:nvPr/>
        </p:nvSpPr>
        <p:spPr>
          <a:xfrm>
            <a:off x="4730209" y="246480"/>
            <a:ext cx="8229600" cy="11430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cap="all">
                <a:solidFill>
                  <a:srgbClr val="002060"/>
                </a:solidFill>
              </a:rPr>
              <a:t>Procedure for Obtaining Discharge Approval of TB Suspect and Cases</a:t>
            </a:r>
          </a:p>
        </p:txBody>
      </p:sp>
      <p:sp>
        <p:nvSpPr>
          <p:cNvPr id="18435" name="Content Placeholder 2"/>
          <p:cNvSpPr txBox="1">
            <a:spLocks/>
          </p:cNvSpPr>
          <p:nvPr/>
        </p:nvSpPr>
        <p:spPr>
          <a:xfrm>
            <a:off x="2971800" y="2971801"/>
            <a:ext cx="12344400" cy="62174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4200"/>
              <a:t>Complete a Confidential Discharge Plan and Approval form, ensuring all information requested is provided</a:t>
            </a:r>
          </a:p>
          <a:p>
            <a:pPr>
              <a:buFont typeface="Arial" charset="0"/>
              <a:buNone/>
              <a:defRPr/>
            </a:pPr>
            <a:endParaRPr lang="en-US" sz="1500">
              <a:solidFill>
                <a:srgbClr val="FF0000"/>
              </a:solidFill>
            </a:endParaRPr>
          </a:p>
          <a:p>
            <a:pPr>
              <a:defRPr/>
            </a:pPr>
            <a:r>
              <a:rPr lang="en-US" sz="4200"/>
              <a:t>Clinical information to be completed and signed by physician</a:t>
            </a:r>
          </a:p>
          <a:p>
            <a:pPr>
              <a:buFont typeface="Arial" charset="0"/>
              <a:buNone/>
              <a:defRPr/>
            </a:pPr>
            <a:endParaRPr lang="en-US" sz="1500"/>
          </a:p>
          <a:p>
            <a:pPr>
              <a:defRPr/>
            </a:pPr>
            <a:r>
              <a:rPr lang="en-US" sz="4200"/>
              <a:t>Fax completed form, H&amp;P, MD progress notes, and chest x-ray/CT reports to Disease Control at (951) 358-7922</a:t>
            </a:r>
          </a:p>
        </p:txBody>
      </p:sp>
    </p:spTree>
    <p:extLst>
      <p:ext uri="{BB962C8B-B14F-4D97-AF65-F5344CB8AC3E}">
        <p14:creationId xmlns:p14="http://schemas.microsoft.com/office/powerpoint/2010/main" val="2841242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pic>
        <p:nvPicPr>
          <p:cNvPr id="13" name="Picture 12">
            <a:extLst>
              <a:ext uri="{FF2B5EF4-FFF2-40B4-BE49-F238E27FC236}">
                <a16:creationId xmlns:a16="http://schemas.microsoft.com/office/drawing/2014/main" id="{6E09F66C-3CBE-EDC1-8281-6824A534145D}"/>
              </a:ext>
            </a:extLst>
          </p:cNvPr>
          <p:cNvPicPr>
            <a:picLocks noChangeAspect="1"/>
          </p:cNvPicPr>
          <p:nvPr/>
        </p:nvPicPr>
        <p:blipFill>
          <a:blip r:embed="rId4"/>
          <a:stretch>
            <a:fillRect/>
          </a:stretch>
        </p:blipFill>
        <p:spPr>
          <a:xfrm>
            <a:off x="4670474" y="511456"/>
            <a:ext cx="7146388" cy="8463988"/>
          </a:xfrm>
          <a:prstGeom prst="rect">
            <a:avLst/>
          </a:prstGeom>
        </p:spPr>
      </p:pic>
    </p:spTree>
    <p:extLst>
      <p:ext uri="{BB962C8B-B14F-4D97-AF65-F5344CB8AC3E}">
        <p14:creationId xmlns:p14="http://schemas.microsoft.com/office/powerpoint/2010/main" val="1810081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13" name="Title 1"/>
          <p:cNvSpPr txBox="1">
            <a:spLocks/>
          </p:cNvSpPr>
          <p:nvPr/>
        </p:nvSpPr>
        <p:spPr>
          <a:xfrm>
            <a:off x="3363937" y="426025"/>
            <a:ext cx="11560126" cy="1988343"/>
          </a:xfrm>
          <a:prstGeom prst="rect">
            <a:avLst/>
          </a:prstGeom>
        </p:spPr>
        <p:txBody>
          <a:bodyPr rtlCol="0">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cap="all">
                <a:solidFill>
                  <a:srgbClr val="002060"/>
                </a:solidFill>
              </a:rPr>
              <a:t>Procedure for Obtaining Discharge Approval of TB Suspect and Cases </a:t>
            </a:r>
            <a:r>
              <a:rPr lang="en-US" sz="2400">
                <a:solidFill>
                  <a:srgbClr val="002060"/>
                </a:solidFill>
              </a:rPr>
              <a:t>(cont.)</a:t>
            </a:r>
            <a:endParaRPr lang="en-US">
              <a:solidFill>
                <a:srgbClr val="002060"/>
              </a:solidFill>
            </a:endParaRPr>
          </a:p>
        </p:txBody>
      </p:sp>
      <p:sp>
        <p:nvSpPr>
          <p:cNvPr id="19459" name="Content Placeholder 2"/>
          <p:cNvSpPr txBox="1">
            <a:spLocks/>
          </p:cNvSpPr>
          <p:nvPr/>
        </p:nvSpPr>
        <p:spPr>
          <a:xfrm>
            <a:off x="3256325" y="3231355"/>
            <a:ext cx="12344400" cy="63317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900" dirty="0">
                <a:solidFill>
                  <a:schemeClr val="tx2">
                    <a:lumMod val="75000"/>
                  </a:schemeClr>
                </a:solidFill>
              </a:rPr>
              <a:t>Ideally, the form should be submitted to TB Control one (1) or two (2) days prior to the anticipated discharge</a:t>
            </a:r>
          </a:p>
          <a:p>
            <a:pPr>
              <a:defRPr/>
            </a:pPr>
            <a:r>
              <a:rPr lang="en-US" sz="3900" dirty="0">
                <a:solidFill>
                  <a:schemeClr val="tx2">
                    <a:lumMod val="75000"/>
                  </a:schemeClr>
                </a:solidFill>
              </a:rPr>
              <a:t>If discharge approval is needed after hours and the</a:t>
            </a:r>
          </a:p>
          <a:p>
            <a:pPr marL="0" indent="0">
              <a:buNone/>
              <a:defRPr/>
            </a:pPr>
            <a:r>
              <a:rPr lang="en-US" sz="3900" dirty="0">
                <a:solidFill>
                  <a:schemeClr val="tx2">
                    <a:lumMod val="75000"/>
                  </a:schemeClr>
                </a:solidFill>
              </a:rPr>
              <a:t>   request for discharge approval has already been   submitted  contact Barbara Cole at: (951) 906-9001</a:t>
            </a:r>
            <a:r>
              <a:rPr lang="en-US" sz="3900" dirty="0"/>
              <a:t>. </a:t>
            </a:r>
          </a:p>
        </p:txBody>
      </p:sp>
    </p:spTree>
    <p:extLst>
      <p:ext uri="{BB962C8B-B14F-4D97-AF65-F5344CB8AC3E}">
        <p14:creationId xmlns:p14="http://schemas.microsoft.com/office/powerpoint/2010/main" val="1713963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44865" y="7988965"/>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itle 1">
            <a:extLst>
              <a:ext uri="{FF2B5EF4-FFF2-40B4-BE49-F238E27FC236}">
                <a16:creationId xmlns:a16="http://schemas.microsoft.com/office/drawing/2014/main" id="{CC16765B-9FCD-A023-DCA8-D1F2E53609F8}"/>
              </a:ext>
            </a:extLst>
          </p:cNvPr>
          <p:cNvSpPr txBox="1">
            <a:spLocks/>
          </p:cNvSpPr>
          <p:nvPr/>
        </p:nvSpPr>
        <p:spPr>
          <a:xfrm>
            <a:off x="4421874" y="409893"/>
            <a:ext cx="8229600" cy="11430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cap="all" dirty="0">
                <a:solidFill>
                  <a:srgbClr val="002060"/>
                </a:solidFill>
              </a:rPr>
              <a:t>Criteria for Discharge of TB Patients</a:t>
            </a:r>
          </a:p>
        </p:txBody>
      </p:sp>
      <p:sp>
        <p:nvSpPr>
          <p:cNvPr id="20483" name="Content Placeholder 2"/>
          <p:cNvSpPr txBox="1">
            <a:spLocks/>
          </p:cNvSpPr>
          <p:nvPr/>
        </p:nvSpPr>
        <p:spPr>
          <a:xfrm>
            <a:off x="3747297" y="1921634"/>
            <a:ext cx="11013743" cy="730333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n-US" sz="5800" dirty="0">
                <a:solidFill>
                  <a:schemeClr val="tx2">
                    <a:lumMod val="75000"/>
                  </a:schemeClr>
                </a:solidFill>
              </a:rPr>
              <a:t>Absence of high-risk individuals in the home</a:t>
            </a:r>
          </a:p>
          <a:p>
            <a:pPr lvl="1" algn="just">
              <a:defRPr/>
            </a:pPr>
            <a:r>
              <a:rPr lang="en-US" sz="5800" dirty="0">
                <a:solidFill>
                  <a:schemeClr val="tx2">
                    <a:lumMod val="75000"/>
                  </a:schemeClr>
                </a:solidFill>
              </a:rPr>
              <a:t>Patient has been started on appropriate therapy and is tolerating medication</a:t>
            </a:r>
          </a:p>
          <a:p>
            <a:pPr lvl="1" algn="just">
              <a:defRPr/>
            </a:pPr>
            <a:r>
              <a:rPr lang="en-US" sz="5800" dirty="0">
                <a:solidFill>
                  <a:schemeClr val="tx2">
                    <a:lumMod val="75000"/>
                  </a:schemeClr>
                </a:solidFill>
              </a:rPr>
              <a:t>Patient has had three (3) specimens collected for AFB smear and culture.  Sputum specimens may be collected </a:t>
            </a:r>
            <a:r>
              <a:rPr lang="en-US" sz="5800" u="sng" dirty="0">
                <a:solidFill>
                  <a:schemeClr val="tx2">
                    <a:lumMod val="75000"/>
                  </a:schemeClr>
                </a:solidFill>
              </a:rPr>
              <a:t>&gt;</a:t>
            </a:r>
            <a:r>
              <a:rPr lang="en-US" sz="5800" dirty="0">
                <a:solidFill>
                  <a:schemeClr val="tx2">
                    <a:lumMod val="75000"/>
                  </a:schemeClr>
                </a:solidFill>
              </a:rPr>
              <a:t> 8 hours apart. At least one (1) specimen must be early AM, a bronco-alveolar lavage (BAL), or collected post bronchoscopy</a:t>
            </a:r>
          </a:p>
          <a:p>
            <a:pPr lvl="1" algn="just">
              <a:defRPr/>
            </a:pPr>
            <a:r>
              <a:rPr lang="en-US" sz="5800" dirty="0">
                <a:solidFill>
                  <a:schemeClr val="tx2">
                    <a:lumMod val="75000"/>
                  </a:schemeClr>
                </a:solidFill>
              </a:rPr>
              <a:t>If patient is still smear positive, must agree to and sign home isolation agreement</a:t>
            </a:r>
          </a:p>
          <a:p>
            <a:pPr lvl="1" algn="just">
              <a:defRPr/>
            </a:pPr>
            <a:r>
              <a:rPr lang="en-US" sz="5800" dirty="0">
                <a:solidFill>
                  <a:schemeClr val="tx2">
                    <a:lumMod val="75000"/>
                  </a:schemeClr>
                </a:solidFill>
              </a:rPr>
              <a:t>The patient is clinically stable</a:t>
            </a:r>
          </a:p>
          <a:p>
            <a:pPr lvl="1">
              <a:defRPr/>
            </a:pPr>
            <a:endParaRPr lang="en-US" dirty="0"/>
          </a:p>
          <a:p>
            <a:pPr lvl="1">
              <a:defRPr/>
            </a:pPr>
            <a:endParaRPr lang="en-US" dirty="0"/>
          </a:p>
        </p:txBody>
      </p:sp>
    </p:spTree>
    <p:extLst>
      <p:ext uri="{BB962C8B-B14F-4D97-AF65-F5344CB8AC3E}">
        <p14:creationId xmlns:p14="http://schemas.microsoft.com/office/powerpoint/2010/main" val="3822155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2530" name="Title 1"/>
          <p:cNvSpPr txBox="1">
            <a:spLocks/>
          </p:cNvSpPr>
          <p:nvPr/>
        </p:nvSpPr>
        <p:spPr>
          <a:xfrm>
            <a:off x="2988470" y="823913"/>
            <a:ext cx="12344400" cy="1604963"/>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cap="all">
                <a:solidFill>
                  <a:srgbClr val="002060"/>
                </a:solidFill>
              </a:rPr>
              <a:t>Criteria for Discharge of TB Patients </a:t>
            </a:r>
            <a:br>
              <a:rPr lang="en-US">
                <a:solidFill>
                  <a:srgbClr val="002060"/>
                </a:solidFill>
              </a:rPr>
            </a:br>
            <a:r>
              <a:rPr lang="en-US" sz="2100">
                <a:solidFill>
                  <a:srgbClr val="002060"/>
                </a:solidFill>
              </a:rPr>
              <a:t>(Continued)</a:t>
            </a:r>
            <a:br>
              <a:rPr lang="en-US">
                <a:solidFill>
                  <a:srgbClr val="002060"/>
                </a:solidFill>
              </a:rPr>
            </a:br>
            <a:endParaRPr lang="en-US">
              <a:solidFill>
                <a:srgbClr val="002060"/>
              </a:solidFill>
            </a:endParaRPr>
          </a:p>
        </p:txBody>
      </p:sp>
      <p:sp>
        <p:nvSpPr>
          <p:cNvPr id="22531" name="Content Placeholder 2"/>
          <p:cNvSpPr txBox="1">
            <a:spLocks/>
          </p:cNvSpPr>
          <p:nvPr/>
        </p:nvSpPr>
        <p:spPr>
          <a:xfrm>
            <a:off x="2971800" y="2659857"/>
            <a:ext cx="12344400" cy="68270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4200" dirty="0">
                <a:solidFill>
                  <a:schemeClr val="tx2">
                    <a:lumMod val="75000"/>
                  </a:schemeClr>
                </a:solidFill>
              </a:rPr>
              <a:t>High risk individuals in the home or going to high-risk environment</a:t>
            </a:r>
          </a:p>
          <a:p>
            <a:pPr>
              <a:buFont typeface="Arial" charset="0"/>
              <a:buNone/>
              <a:defRPr/>
            </a:pPr>
            <a:endParaRPr lang="en-US" sz="1200" dirty="0">
              <a:solidFill>
                <a:schemeClr val="tx2">
                  <a:lumMod val="75000"/>
                </a:schemeClr>
              </a:solidFill>
            </a:endParaRPr>
          </a:p>
          <a:p>
            <a:pPr lvl="1">
              <a:defRPr/>
            </a:pPr>
            <a:r>
              <a:rPr lang="en-US" sz="3600" dirty="0">
                <a:solidFill>
                  <a:schemeClr val="tx2">
                    <a:lumMod val="75000"/>
                  </a:schemeClr>
                </a:solidFill>
              </a:rPr>
              <a:t>Patient has been on appropriate therapy for at least two (2) weeks</a:t>
            </a:r>
          </a:p>
          <a:p>
            <a:pPr lvl="1">
              <a:buFont typeface="Arial" charset="0"/>
              <a:buNone/>
              <a:defRPr/>
            </a:pPr>
            <a:endParaRPr lang="en-US" sz="1200" dirty="0">
              <a:solidFill>
                <a:schemeClr val="tx2">
                  <a:lumMod val="75000"/>
                </a:schemeClr>
              </a:solidFill>
            </a:endParaRPr>
          </a:p>
          <a:p>
            <a:pPr lvl="1">
              <a:defRPr/>
            </a:pPr>
            <a:r>
              <a:rPr lang="en-US" sz="3600" dirty="0">
                <a:solidFill>
                  <a:schemeClr val="tx2">
                    <a:lumMod val="75000"/>
                  </a:schemeClr>
                </a:solidFill>
              </a:rPr>
              <a:t>Patient has three (3) consecutive respiratory specimens, including at least one (1) early AM or induced sputum, or BAL, collected </a:t>
            </a:r>
            <a:r>
              <a:rPr lang="en-US" sz="3600" u="sng" dirty="0">
                <a:solidFill>
                  <a:schemeClr val="tx2">
                    <a:lumMod val="75000"/>
                  </a:schemeClr>
                </a:solidFill>
              </a:rPr>
              <a:t>at least </a:t>
            </a:r>
            <a:r>
              <a:rPr lang="en-US" sz="3600" dirty="0">
                <a:solidFill>
                  <a:schemeClr val="tx2">
                    <a:lumMod val="75000"/>
                  </a:schemeClr>
                </a:solidFill>
              </a:rPr>
              <a:t>eight (8) hours apart, that are AFB smear negative</a:t>
            </a:r>
          </a:p>
          <a:p>
            <a:pPr lvl="1">
              <a:buFont typeface="Arial" charset="0"/>
              <a:buNone/>
              <a:defRPr/>
            </a:pPr>
            <a:endParaRPr lang="en-US" sz="1200" dirty="0">
              <a:solidFill>
                <a:schemeClr val="tx2">
                  <a:lumMod val="75000"/>
                </a:schemeClr>
              </a:solidFill>
            </a:endParaRPr>
          </a:p>
          <a:p>
            <a:pPr lvl="1">
              <a:defRPr/>
            </a:pPr>
            <a:r>
              <a:rPr lang="en-US" sz="3600" dirty="0">
                <a:solidFill>
                  <a:schemeClr val="tx2">
                    <a:lumMod val="75000"/>
                  </a:schemeClr>
                </a:solidFill>
              </a:rPr>
              <a:t>Patient is clinically stable</a:t>
            </a:r>
          </a:p>
        </p:txBody>
      </p:sp>
    </p:spTree>
    <p:extLst>
      <p:ext uri="{BB962C8B-B14F-4D97-AF65-F5344CB8AC3E}">
        <p14:creationId xmlns:p14="http://schemas.microsoft.com/office/powerpoint/2010/main" val="4287730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15DB-F56F-C93A-2B8E-6BEEF1BEBBA5}"/>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F81ACC3-80AB-4EF9-50D9-49DF2C4D61AA}"/>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3005BEF1-0DBF-C1BE-EACA-A94732A5318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D31FC586-700E-5108-3358-74CA1D2950D6}"/>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FEEFB28C-6BAE-CAF6-8026-7D61349866D0}"/>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BED6321-FB20-7F58-6A54-450C7D4781AA}"/>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1C229101-A214-2ED3-1E13-4BD1E069423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48A96FF2-A6F0-C29F-FE56-2F9FB6E247F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pic>
        <p:nvPicPr>
          <p:cNvPr id="16" name="Picture 15">
            <a:extLst>
              <a:ext uri="{FF2B5EF4-FFF2-40B4-BE49-F238E27FC236}">
                <a16:creationId xmlns:a16="http://schemas.microsoft.com/office/drawing/2014/main" id="{57F9F1B5-19BD-FB70-572F-486FA6B17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6B0FD0DC-D987-492A-37F5-AF331B1C36B4}"/>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C0AB9F3D-5BAE-5AE3-456D-CEF61DEC0EC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2" name="Title 1">
            <a:extLst>
              <a:ext uri="{FF2B5EF4-FFF2-40B4-BE49-F238E27FC236}">
                <a16:creationId xmlns:a16="http://schemas.microsoft.com/office/drawing/2014/main" id="{DEC78057-3C87-B1AB-C44F-B9E4877C8A74}"/>
              </a:ext>
            </a:extLst>
          </p:cNvPr>
          <p:cNvSpPr txBox="1">
            <a:spLocks/>
          </p:cNvSpPr>
          <p:nvPr/>
        </p:nvSpPr>
        <p:spPr>
          <a:xfrm>
            <a:off x="5029200" y="791993"/>
            <a:ext cx="8229600" cy="11430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cap="all">
                <a:solidFill>
                  <a:srgbClr val="002060"/>
                </a:solidFill>
              </a:rPr>
              <a:t>Criteria for Discharge of TB Patients</a:t>
            </a:r>
            <a:br>
              <a:rPr lang="en-US">
                <a:solidFill>
                  <a:srgbClr val="002060"/>
                </a:solidFill>
              </a:rPr>
            </a:br>
            <a:r>
              <a:rPr lang="en-US" sz="2400">
                <a:solidFill>
                  <a:srgbClr val="002060"/>
                </a:solidFill>
              </a:rPr>
              <a:t>(cont.)</a:t>
            </a:r>
            <a:endParaRPr lang="en-US">
              <a:solidFill>
                <a:srgbClr val="002060"/>
              </a:solidFill>
            </a:endParaRPr>
          </a:p>
        </p:txBody>
      </p:sp>
      <p:sp>
        <p:nvSpPr>
          <p:cNvPr id="21507" name="Content Placeholder 2"/>
          <p:cNvSpPr txBox="1">
            <a:spLocks/>
          </p:cNvSpPr>
          <p:nvPr/>
        </p:nvSpPr>
        <p:spPr>
          <a:xfrm>
            <a:off x="2971800" y="2985870"/>
            <a:ext cx="12344400" cy="62174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defRPr/>
            </a:pPr>
            <a:r>
              <a:rPr lang="en-US" sz="3600" dirty="0">
                <a:solidFill>
                  <a:schemeClr val="tx2">
                    <a:lumMod val="75000"/>
                  </a:schemeClr>
                </a:solidFill>
              </a:rPr>
              <a:t>The physician has established a plan for ongoing follow-up and treatment after discharge</a:t>
            </a:r>
          </a:p>
          <a:p>
            <a:pPr lvl="1">
              <a:buFont typeface="Arial" charset="0"/>
              <a:buNone/>
              <a:defRPr/>
            </a:pPr>
            <a:endParaRPr lang="en-US" sz="3600" dirty="0">
              <a:solidFill>
                <a:schemeClr val="tx2">
                  <a:lumMod val="75000"/>
                </a:schemeClr>
              </a:solidFill>
            </a:endParaRPr>
          </a:p>
          <a:p>
            <a:pPr lvl="1">
              <a:defRPr/>
            </a:pPr>
            <a:r>
              <a:rPr lang="en-US" sz="3600" dirty="0">
                <a:solidFill>
                  <a:schemeClr val="tx2">
                    <a:lumMod val="75000"/>
                  </a:schemeClr>
                </a:solidFill>
              </a:rPr>
              <a:t>Department of Public Health has reviewed and approved the discharge</a:t>
            </a:r>
          </a:p>
        </p:txBody>
      </p:sp>
    </p:spTree>
    <p:extLst>
      <p:ext uri="{BB962C8B-B14F-4D97-AF65-F5344CB8AC3E}">
        <p14:creationId xmlns:p14="http://schemas.microsoft.com/office/powerpoint/2010/main" val="2290495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2853259" y="7552924"/>
            <a:ext cx="6856334" cy="685633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grpSp>
        <p:nvGrpSpPr>
          <p:cNvPr id="4" name="Group 4"/>
          <p:cNvGrpSpPr/>
          <p:nvPr/>
        </p:nvGrpSpPr>
        <p:grpSpPr>
          <a:xfrm>
            <a:off x="0" y="0"/>
            <a:ext cx="541602" cy="10287000"/>
            <a:chOff x="0" y="0"/>
            <a:chExt cx="157867" cy="2998468"/>
          </a:xfrm>
        </p:grpSpPr>
        <p:sp>
          <p:nvSpPr>
            <p:cNvPr id="5" name="Freeform 5"/>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7" name="Group 7"/>
          <p:cNvGrpSpPr/>
          <p:nvPr/>
        </p:nvGrpSpPr>
        <p:grpSpPr>
          <a:xfrm>
            <a:off x="-1106775" y="9334500"/>
            <a:ext cx="15398360" cy="457200"/>
            <a:chOff x="0" y="0"/>
            <a:chExt cx="20531147" cy="609599"/>
          </a:xfrm>
        </p:grpSpPr>
        <p:sp>
          <p:nvSpPr>
            <p:cNvPr id="8" name="AutoShape 8"/>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9" name="Group 9"/>
            <p:cNvGrpSpPr/>
            <p:nvPr/>
          </p:nvGrpSpPr>
          <p:grpSpPr>
            <a:xfrm>
              <a:off x="19921547" y="0"/>
              <a:ext cx="609599" cy="609599"/>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2" name="TextBox 12"/>
          <p:cNvSpPr txBox="1"/>
          <p:nvPr/>
        </p:nvSpPr>
        <p:spPr>
          <a:xfrm>
            <a:off x="1028701" y="1095375"/>
            <a:ext cx="8115299" cy="695325"/>
          </a:xfrm>
          <a:prstGeom prst="rect">
            <a:avLst/>
          </a:prstGeom>
        </p:spPr>
        <p:txBody>
          <a:bodyPr wrap="square" lIns="0" tIns="0" rIns="0" bIns="0" rtlCol="0" anchor="t">
            <a:spAutoFit/>
          </a:bodyPr>
          <a:lstStyle/>
          <a:p>
            <a:pPr algn="ctr">
              <a:lnSpc>
                <a:spcPts val="5250"/>
              </a:lnSpc>
            </a:pPr>
            <a:r>
              <a:rPr lang="en-US" sz="5000" spc="500">
                <a:solidFill>
                  <a:srgbClr val="002D73"/>
                </a:solidFill>
                <a:latin typeface="Times New Roman"/>
                <a:cs typeface="Times New Roman"/>
              </a:rPr>
              <a:t>DISCUSSION; Q&amp;A</a:t>
            </a:r>
          </a:p>
        </p:txBody>
      </p:sp>
      <p:pic>
        <p:nvPicPr>
          <p:cNvPr id="16" name="Picture 15">
            <a:extLst>
              <a:ext uri="{FF2B5EF4-FFF2-40B4-BE49-F238E27FC236}">
                <a16:creationId xmlns:a16="http://schemas.microsoft.com/office/drawing/2014/main" id="{D8746517-E180-9F25-43E7-2101DBA313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508744" y="8283202"/>
            <a:ext cx="3545364" cy="1888142"/>
          </a:xfrm>
          <a:prstGeom prst="rect">
            <a:avLst/>
          </a:prstGeom>
        </p:spPr>
      </p:pic>
      <p:pic>
        <p:nvPicPr>
          <p:cNvPr id="13" name="Graphic 12" descr="Yellow and blue symbols">
            <a:extLst>
              <a:ext uri="{FF2B5EF4-FFF2-40B4-BE49-F238E27FC236}">
                <a16:creationId xmlns:a16="http://schemas.microsoft.com/office/drawing/2014/main" id="{D97A6F49-8ED6-675F-304C-D322005804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95400" y="2663975"/>
            <a:ext cx="7268643" cy="556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12">
            <a:extLst>
              <a:ext uri="{FF2B5EF4-FFF2-40B4-BE49-F238E27FC236}">
                <a16:creationId xmlns:a16="http://schemas.microsoft.com/office/drawing/2014/main" id="{8910D802-4318-3EA7-2175-1AC19DC52756}"/>
              </a:ext>
            </a:extLst>
          </p:cNvPr>
          <p:cNvSpPr txBox="1"/>
          <p:nvPr/>
        </p:nvSpPr>
        <p:spPr>
          <a:xfrm>
            <a:off x="9753017" y="1095375"/>
            <a:ext cx="8164776" cy="679673"/>
          </a:xfrm>
          <a:prstGeom prst="rect">
            <a:avLst/>
          </a:prstGeom>
        </p:spPr>
        <p:txBody>
          <a:bodyPr wrap="square" lIns="0" tIns="0" rIns="0" bIns="0" rtlCol="0" anchor="t">
            <a:spAutoFit/>
          </a:bodyPr>
          <a:lstStyle/>
          <a:p>
            <a:pPr algn="ctr">
              <a:lnSpc>
                <a:spcPts val="5250"/>
              </a:lnSpc>
            </a:pPr>
            <a:r>
              <a:rPr lang="en-US" sz="5000" spc="500">
                <a:solidFill>
                  <a:srgbClr val="002D73"/>
                </a:solidFill>
                <a:latin typeface="Times New Roman"/>
                <a:cs typeface="Times New Roman"/>
              </a:rPr>
              <a:t>PROVIDER RESOURCES</a:t>
            </a:r>
          </a:p>
        </p:txBody>
      </p:sp>
      <p:sp>
        <p:nvSpPr>
          <p:cNvPr id="14" name="TextBox 13">
            <a:extLst>
              <a:ext uri="{FF2B5EF4-FFF2-40B4-BE49-F238E27FC236}">
                <a16:creationId xmlns:a16="http://schemas.microsoft.com/office/drawing/2014/main" id="{4B148CD2-FD5E-6B2D-5000-B8D553DD15CF}"/>
              </a:ext>
            </a:extLst>
          </p:cNvPr>
          <p:cNvSpPr txBox="1"/>
          <p:nvPr/>
        </p:nvSpPr>
        <p:spPr>
          <a:xfrm>
            <a:off x="9723959" y="1906015"/>
            <a:ext cx="8030640" cy="1969770"/>
          </a:xfrm>
          <a:prstGeom prst="rect">
            <a:avLst/>
          </a:prstGeom>
        </p:spPr>
        <p:txBody>
          <a:bodyPr wrap="square" lIns="0" tIns="0" rIns="0" bIns="0" rtlCol="0" anchor="t">
            <a:spAutoFit/>
          </a:bodyPr>
          <a:lstStyle/>
          <a:p>
            <a:pPr indent="-457200">
              <a:spcBef>
                <a:spcPts val="600"/>
              </a:spcBef>
              <a:spcAft>
                <a:spcPts val="600"/>
              </a:spcAft>
              <a:buFont typeface="Arial" panose="020B0604020202020204" pitchFamily="34" charset="0"/>
              <a:buChar char="•"/>
            </a:pPr>
            <a:r>
              <a:rPr lang="en-US" sz="3600" b="1" spc="300">
                <a:solidFill>
                  <a:srgbClr val="666666"/>
                </a:solidFill>
                <a:latin typeface="Times New Roman"/>
                <a:cs typeface="Times New Roman"/>
              </a:rPr>
              <a:t>CDC ATS Hospital Care</a:t>
            </a:r>
          </a:p>
          <a:p>
            <a:pPr indent="-457200">
              <a:spcBef>
                <a:spcPts val="600"/>
              </a:spcBef>
              <a:spcAft>
                <a:spcPts val="600"/>
              </a:spcAft>
              <a:buFont typeface="Arial" panose="020B0604020202020204" pitchFamily="34" charset="0"/>
              <a:buChar char="•"/>
            </a:pPr>
            <a:r>
              <a:rPr lang="en-US" sz="3600" b="1" spc="300">
                <a:solidFill>
                  <a:srgbClr val="666666"/>
                </a:solidFill>
                <a:latin typeface="Times New Roman"/>
                <a:cs typeface="Times New Roman"/>
              </a:rPr>
              <a:t>Discharge approval cards</a:t>
            </a:r>
          </a:p>
          <a:p>
            <a:pPr indent="-457200">
              <a:spcBef>
                <a:spcPts val="600"/>
              </a:spcBef>
              <a:spcAft>
                <a:spcPts val="600"/>
              </a:spcAft>
              <a:buFont typeface="Arial" panose="020B0604020202020204" pitchFamily="34" charset="0"/>
              <a:buChar char="•"/>
            </a:pPr>
            <a:r>
              <a:rPr lang="en-US" sz="3600" b="1" spc="300">
                <a:solidFill>
                  <a:srgbClr val="666666"/>
                </a:solidFill>
                <a:latin typeface="Times New Roman"/>
                <a:cs typeface="Times New Roman"/>
              </a:rPr>
              <a:t>LTBI primary care</a:t>
            </a:r>
          </a:p>
        </p:txBody>
      </p:sp>
      <p:pic>
        <p:nvPicPr>
          <p:cNvPr id="17" name="Picture 16">
            <a:hlinkClick r:id="rId4"/>
            <a:extLst>
              <a:ext uri="{FF2B5EF4-FFF2-40B4-BE49-F238E27FC236}">
                <a16:creationId xmlns:a16="http://schemas.microsoft.com/office/drawing/2014/main" id="{5B86A4D8-C57E-4788-69DB-18F39DABD59F}"/>
              </a:ext>
            </a:extLst>
          </p:cNvPr>
          <p:cNvPicPr>
            <a:picLocks noChangeAspect="1"/>
          </p:cNvPicPr>
          <p:nvPr/>
        </p:nvPicPr>
        <p:blipFill>
          <a:blip r:embed="rId5"/>
          <a:stretch>
            <a:fillRect/>
          </a:stretch>
        </p:blipFill>
        <p:spPr>
          <a:xfrm>
            <a:off x="9753018" y="4006753"/>
            <a:ext cx="4309968" cy="430996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0" y="557102"/>
            <a:ext cx="7315200" cy="3048000"/>
          </a:xfrm>
        </p:spPr>
        <p:txBody>
          <a:bodyPr>
            <a:normAutofit/>
          </a:bodyPr>
          <a:lstStyle/>
          <a:p>
            <a:pPr algn="l">
              <a:lnSpc>
                <a:spcPct val="100000"/>
              </a:lnSpc>
            </a:pPr>
            <a:r>
              <a:rPr lang="en-US" sz="8800">
                <a:solidFill>
                  <a:srgbClr val="8C189B"/>
                </a:solidFill>
                <a:latin typeface="Times New Roman" panose="02020603050405020304" pitchFamily="18" charset="0"/>
                <a:cs typeface="Times New Roman" panose="02020603050405020304" pitchFamily="18" charset="0"/>
              </a:rPr>
              <a:t>Thank you for Attending</a:t>
            </a:r>
          </a:p>
        </p:txBody>
      </p:sp>
      <p:sp>
        <p:nvSpPr>
          <p:cNvPr id="3" name="Subtitle 2"/>
          <p:cNvSpPr>
            <a:spLocks noGrp="1"/>
          </p:cNvSpPr>
          <p:nvPr>
            <p:ph type="subTitle" idx="1"/>
          </p:nvPr>
        </p:nvSpPr>
        <p:spPr>
          <a:xfrm>
            <a:off x="10072255" y="3825927"/>
            <a:ext cx="7315200" cy="2400300"/>
          </a:xfrm>
        </p:spPr>
        <p:txBody>
          <a:bodyPr>
            <a:noAutofit/>
          </a:bodyPr>
          <a:lstStyle/>
          <a:p>
            <a:pPr algn="l"/>
            <a:r>
              <a:rPr lang="en-US" sz="5100">
                <a:solidFill>
                  <a:srgbClr val="002D73"/>
                </a:solidFill>
                <a:latin typeface="Times New Roman" panose="02020603050405020304" pitchFamily="18" charset="0"/>
                <a:cs typeface="Times New Roman" panose="02020603050405020304" pitchFamily="18" charset="0"/>
              </a:rPr>
              <a:t>For certificate request please scan to complete the survey.</a:t>
            </a:r>
          </a:p>
        </p:txBody>
      </p:sp>
      <p:sp>
        <p:nvSpPr>
          <p:cNvPr id="6" name="TextBox 5">
            <a:extLst>
              <a:ext uri="{FF2B5EF4-FFF2-40B4-BE49-F238E27FC236}">
                <a16:creationId xmlns:a16="http://schemas.microsoft.com/office/drawing/2014/main" id="{A20A2F2B-9FF1-884B-0E6C-FD9E2E06EDB2}"/>
              </a:ext>
            </a:extLst>
          </p:cNvPr>
          <p:cNvSpPr txBox="1"/>
          <p:nvPr/>
        </p:nvSpPr>
        <p:spPr>
          <a:xfrm>
            <a:off x="10072255" y="6441585"/>
            <a:ext cx="8077199" cy="1077218"/>
          </a:xfrm>
          <a:prstGeom prst="rect">
            <a:avLst/>
          </a:prstGeom>
          <a:noFill/>
        </p:spPr>
        <p:txBody>
          <a:bodyPr wrap="square">
            <a:spAutoFit/>
          </a:bodyPr>
          <a:lstStyle/>
          <a:p>
            <a:r>
              <a:rPr lang="en-US" sz="3200">
                <a:solidFill>
                  <a:srgbClr val="8C189B"/>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https://www.surveymonkey.com/r/JP24-MAR28</a:t>
            </a:r>
            <a:endParaRPr lang="en-US" sz="3200">
              <a:solidFill>
                <a:srgbClr val="8C189B"/>
              </a:solidFill>
              <a:latin typeface="Times New Roman" panose="02020603050405020304" pitchFamily="18" charset="0"/>
              <a:cs typeface="Times New Roman" panose="02020603050405020304" pitchFamily="18" charset="0"/>
            </a:endParaRPr>
          </a:p>
          <a:p>
            <a:endParaRPr lang="en-US" sz="3200">
              <a:solidFill>
                <a:srgbClr val="8C189B"/>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5FA8317-2CCD-0A22-54D2-D526EF7C91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14800" y="1431003"/>
            <a:ext cx="5638800" cy="5638800"/>
          </a:xfrm>
          <a:prstGeom prst="rect">
            <a:avLst/>
          </a:prstGeom>
        </p:spPr>
      </p:pic>
      <p:sp>
        <p:nvSpPr>
          <p:cNvPr id="5" name="TextBox 14">
            <a:extLst>
              <a:ext uri="{FF2B5EF4-FFF2-40B4-BE49-F238E27FC236}">
                <a16:creationId xmlns:a16="http://schemas.microsoft.com/office/drawing/2014/main" id="{E5D8DAFB-1720-A1EA-225B-ACF3D2D85788}"/>
              </a:ext>
            </a:extLst>
          </p:cNvPr>
          <p:cNvSpPr txBox="1"/>
          <p:nvPr/>
        </p:nvSpPr>
        <p:spPr>
          <a:xfrm>
            <a:off x="5664693" y="8344644"/>
            <a:ext cx="12616379" cy="1231106"/>
          </a:xfrm>
          <a:prstGeom prst="rect">
            <a:avLst/>
          </a:prstGeom>
        </p:spPr>
        <p:txBody>
          <a:bodyPr lIns="0" tIns="0" rIns="0" bIns="0" rtlCol="0" anchor="t">
            <a:spAutoFit/>
          </a:bodyPr>
          <a:lstStyle/>
          <a:p>
            <a:pPr algn="r">
              <a:lnSpc>
                <a:spcPts val="4200"/>
              </a:lnSpc>
              <a:spcAft>
                <a:spcPts val="1200"/>
              </a:spcAft>
            </a:pPr>
            <a:r>
              <a:rPr lang="en-US" sz="4000" b="1" spc="300">
                <a:solidFill>
                  <a:srgbClr val="002D73"/>
                </a:solidFill>
                <a:latin typeface="Times New Roman"/>
                <a:cs typeface="Times New Roman"/>
              </a:rPr>
              <a:t>Questions, reach us at:</a:t>
            </a:r>
          </a:p>
          <a:p>
            <a:pPr algn="r">
              <a:lnSpc>
                <a:spcPts val="4200"/>
              </a:lnSpc>
              <a:spcAft>
                <a:spcPts val="1200"/>
              </a:spcAft>
            </a:pPr>
            <a:r>
              <a:rPr lang="en-US" sz="4000" b="1" spc="300">
                <a:solidFill>
                  <a:srgbClr val="002D73"/>
                </a:solidFill>
                <a:latin typeface="Times New Roman"/>
                <a:cs typeface="Times New Roman"/>
              </a:rPr>
              <a:t>(951) 358-5107</a:t>
            </a:r>
          </a:p>
        </p:txBody>
      </p:sp>
    </p:spTree>
    <p:extLst>
      <p:ext uri="{BB962C8B-B14F-4D97-AF65-F5344CB8AC3E}">
        <p14:creationId xmlns:p14="http://schemas.microsoft.com/office/powerpoint/2010/main" val="564783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8FDA-04D4-5717-8C85-3BA26310B524}"/>
              </a:ext>
            </a:extLst>
          </p:cNvPr>
          <p:cNvSpPr>
            <a:spLocks noGrp="1"/>
          </p:cNvSpPr>
          <p:nvPr>
            <p:ph type="ctrTitle"/>
          </p:nvPr>
        </p:nvSpPr>
        <p:spPr>
          <a:xfrm>
            <a:off x="2895600" y="266700"/>
            <a:ext cx="15163800" cy="1828800"/>
          </a:xfrm>
        </p:spPr>
        <p:txBody>
          <a:bodyPr>
            <a:normAutofit/>
          </a:bodyPr>
          <a:lstStyle/>
          <a:p>
            <a:pPr algn="l"/>
            <a:r>
              <a:rPr lang="en-US" b="1"/>
              <a:t>Reminders</a:t>
            </a:r>
            <a:r>
              <a:rPr lang="en-US"/>
              <a:t>: </a:t>
            </a:r>
            <a:br>
              <a:rPr lang="en-US"/>
            </a:br>
            <a:endParaRPr lang="en-US"/>
          </a:p>
        </p:txBody>
      </p:sp>
      <p:sp>
        <p:nvSpPr>
          <p:cNvPr id="5" name="TextBox 4">
            <a:extLst>
              <a:ext uri="{FF2B5EF4-FFF2-40B4-BE49-F238E27FC236}">
                <a16:creationId xmlns:a16="http://schemas.microsoft.com/office/drawing/2014/main" id="{792A011D-6BB0-FAE1-F1A6-947290B8A49F}"/>
              </a:ext>
            </a:extLst>
          </p:cNvPr>
          <p:cNvSpPr txBox="1"/>
          <p:nvPr/>
        </p:nvSpPr>
        <p:spPr>
          <a:xfrm>
            <a:off x="3623510" y="1790700"/>
            <a:ext cx="13707979" cy="4524315"/>
          </a:xfrm>
          <a:prstGeom prst="rect">
            <a:avLst/>
          </a:prstGeom>
          <a:noFill/>
        </p:spPr>
        <p:txBody>
          <a:bodyPr wrap="square">
            <a:spAutoFit/>
          </a:bodyPr>
          <a:lstStyle/>
          <a:p>
            <a:pPr marL="285750" indent="-285750">
              <a:buFont typeface="Arial" panose="020B0604020202020204" pitchFamily="34" charset="0"/>
              <a:buChar char="•"/>
            </a:pPr>
            <a:r>
              <a:rPr lang="en-US" sz="3600" b="1">
                <a:solidFill>
                  <a:schemeClr val="tx2"/>
                </a:solidFill>
              </a:rPr>
              <a:t>Consider TB in differential diagnosis for respiratory illnesses, especially in patients with TB risk factors or prolonged symptoms</a:t>
            </a:r>
          </a:p>
          <a:p>
            <a:endParaRPr lang="en-US" sz="3600" b="1">
              <a:solidFill>
                <a:schemeClr val="tx2"/>
              </a:solidFill>
            </a:endParaRPr>
          </a:p>
          <a:p>
            <a:pPr marL="285750" indent="-285750">
              <a:buFont typeface="Arial" panose="020B0604020202020204" pitchFamily="34" charset="0"/>
              <a:buChar char="•"/>
            </a:pPr>
            <a:r>
              <a:rPr lang="en-US" sz="3600" b="1">
                <a:solidFill>
                  <a:schemeClr val="tx2"/>
                </a:solidFill>
              </a:rPr>
              <a:t>Test and treat for LTBI in at-risk patients to prevent active TB disease</a:t>
            </a:r>
          </a:p>
          <a:p>
            <a:endParaRPr lang="en-US" sz="3600" b="1">
              <a:solidFill>
                <a:schemeClr val="tx2"/>
              </a:solidFill>
            </a:endParaRPr>
          </a:p>
          <a:p>
            <a:pPr marL="285750" indent="-285750">
              <a:buFont typeface="Arial" panose="020B0604020202020204" pitchFamily="34" charset="0"/>
              <a:buChar char="•"/>
            </a:pPr>
            <a:r>
              <a:rPr lang="en-US" sz="3600" b="1">
                <a:solidFill>
                  <a:schemeClr val="tx2"/>
                </a:solidFill>
              </a:rPr>
              <a:t>Suspected and confirmed TB cases must be reported to local public health departments within 1 day of identification</a:t>
            </a:r>
            <a:br>
              <a:rPr lang="en-US" sz="3600" b="1"/>
            </a:br>
            <a:endParaRPr lang="en-US" sz="3600" b="1"/>
          </a:p>
        </p:txBody>
      </p:sp>
      <p:pic>
        <p:nvPicPr>
          <p:cNvPr id="3" name="Picture 2" descr="A coffee mug on a table&#10;&#10;Description automatically generated">
            <a:extLst>
              <a:ext uri="{FF2B5EF4-FFF2-40B4-BE49-F238E27FC236}">
                <a16:creationId xmlns:a16="http://schemas.microsoft.com/office/drawing/2014/main" id="{C4541EDF-2D6D-014B-AF30-D6C4BAD25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76" r="25396"/>
          <a:stretch/>
        </p:blipFill>
        <p:spPr>
          <a:xfrm rot="5400000">
            <a:off x="7592329" y="5831708"/>
            <a:ext cx="4201441" cy="4480538"/>
          </a:xfrm>
          <a:prstGeom prst="rect">
            <a:avLst/>
          </a:prstGeom>
        </p:spPr>
      </p:pic>
    </p:spTree>
    <p:extLst>
      <p:ext uri="{BB962C8B-B14F-4D97-AF65-F5344CB8AC3E}">
        <p14:creationId xmlns:p14="http://schemas.microsoft.com/office/powerpoint/2010/main" val="214517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57EB-A909-8CC9-6AEA-5D39DD19FCA8}"/>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1DAC0D5-4C35-E57A-B4CB-664AA3E7E11C}"/>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83ADFA0F-258B-A33C-7615-AEB54994E9C2}"/>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6685A982-7AEF-46F1-D0AE-B9246BCCA17C}"/>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B8712B59-A178-0330-8EFB-642603092966}"/>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7392A5C1-538A-1382-9420-CB2BE333C34C}"/>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C7C36AB8-6BF1-FA2C-7B82-DF541074EA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0EFF6B77-BE1A-FC57-AA2C-A8837906497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E0A23B9B-079F-64FD-904E-1308BAD86505}"/>
              </a:ext>
            </a:extLst>
          </p:cNvPr>
          <p:cNvSpPr txBox="1"/>
          <p:nvPr/>
        </p:nvSpPr>
        <p:spPr>
          <a:xfrm>
            <a:off x="990600" y="450348"/>
            <a:ext cx="15963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Global &amp; US Data and trends </a:t>
            </a:r>
          </a:p>
        </p:txBody>
      </p:sp>
      <p:pic>
        <p:nvPicPr>
          <p:cNvPr id="16" name="Picture 15">
            <a:extLst>
              <a:ext uri="{FF2B5EF4-FFF2-40B4-BE49-F238E27FC236}">
                <a16:creationId xmlns:a16="http://schemas.microsoft.com/office/drawing/2014/main" id="{EC5AA981-F67D-7686-56EE-8ADFEAB68C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3CF34F50-6181-DF1C-7694-BC78C263B5D2}"/>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517C1882-DAF7-58D3-C2DA-75E88A0C5D1A}"/>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7" name="TextBox 14">
            <a:extLst>
              <a:ext uri="{FF2B5EF4-FFF2-40B4-BE49-F238E27FC236}">
                <a16:creationId xmlns:a16="http://schemas.microsoft.com/office/drawing/2014/main" id="{2E3638FE-6074-7148-5678-52B05E15528A}"/>
              </a:ext>
            </a:extLst>
          </p:cNvPr>
          <p:cNvSpPr txBox="1"/>
          <p:nvPr/>
        </p:nvSpPr>
        <p:spPr>
          <a:xfrm>
            <a:off x="759782" y="2258800"/>
            <a:ext cx="17025408" cy="6494085"/>
          </a:xfrm>
          <a:prstGeom prst="rect">
            <a:avLst/>
          </a:prstGeom>
        </p:spPr>
        <p:txBody>
          <a:bodyPr wrap="square" lIns="0" tIns="0" rIns="0" bIns="0" rtlCol="0" anchor="t">
            <a:spAutoFit/>
          </a:bodyPr>
          <a:lstStyle/>
          <a:p>
            <a:pPr marL="514350" indent="-514350">
              <a:spcBef>
                <a:spcPts val="600"/>
              </a:spcBef>
              <a:spcAft>
                <a:spcPts val="600"/>
              </a:spcAft>
              <a:buFont typeface="Arial" panose="020B0604020202020204" pitchFamily="34" charset="0"/>
              <a:buChar char="•"/>
            </a:pPr>
            <a:r>
              <a:rPr lang="en-US" sz="4400" b="1" spc="300">
                <a:solidFill>
                  <a:srgbClr val="666666"/>
                </a:solidFill>
                <a:latin typeface="Times New Roman"/>
                <a:cs typeface="Times New Roman"/>
              </a:rPr>
              <a:t>Global TB Infections: </a:t>
            </a:r>
            <a:r>
              <a:rPr lang="en-US" sz="4400" spc="300">
                <a:solidFill>
                  <a:srgbClr val="666666"/>
                </a:solidFill>
                <a:latin typeface="Times New Roman"/>
                <a:cs typeface="Times New Roman"/>
              </a:rPr>
              <a:t>Estimated 25% of world population</a:t>
            </a:r>
          </a:p>
          <a:p>
            <a:pPr marL="514350" indent="-514350">
              <a:spcBef>
                <a:spcPts val="600"/>
              </a:spcBef>
              <a:spcAft>
                <a:spcPts val="600"/>
              </a:spcAft>
              <a:buFont typeface="Arial" panose="020B0604020202020204" pitchFamily="34" charset="0"/>
              <a:buChar char="•"/>
            </a:pPr>
            <a:r>
              <a:rPr lang="en-US" sz="4400" b="1" spc="300">
                <a:solidFill>
                  <a:srgbClr val="666666"/>
                </a:solidFill>
                <a:latin typeface="Times New Roman"/>
                <a:cs typeface="Times New Roman"/>
              </a:rPr>
              <a:t>Global TB Deaths (2022): </a:t>
            </a:r>
            <a:r>
              <a:rPr lang="en-US" sz="4400" spc="300">
                <a:solidFill>
                  <a:srgbClr val="666666"/>
                </a:solidFill>
                <a:latin typeface="Times New Roman"/>
                <a:cs typeface="Times New Roman"/>
              </a:rPr>
              <a:t>1.3 million</a:t>
            </a:r>
          </a:p>
          <a:p>
            <a:pPr marL="514350" indent="-514350">
              <a:spcBef>
                <a:spcPts val="600"/>
              </a:spcBef>
              <a:spcAft>
                <a:spcPts val="600"/>
              </a:spcAft>
              <a:buFont typeface="Arial" panose="020B0604020202020204" pitchFamily="34" charset="0"/>
              <a:buChar char="•"/>
            </a:pPr>
            <a:r>
              <a:rPr lang="en-US" sz="4400" b="1" spc="300">
                <a:solidFill>
                  <a:srgbClr val="666666"/>
                </a:solidFill>
                <a:latin typeface="Times New Roman"/>
                <a:cs typeface="Times New Roman"/>
              </a:rPr>
              <a:t>US TB Cases: </a:t>
            </a:r>
            <a:r>
              <a:rPr lang="en-US" sz="4400" spc="300">
                <a:solidFill>
                  <a:srgbClr val="666666"/>
                </a:solidFill>
                <a:latin typeface="Times New Roman"/>
                <a:cs typeface="Times New Roman"/>
              </a:rPr>
              <a:t>8,331 reported in 2022</a:t>
            </a:r>
          </a:p>
          <a:p>
            <a:pPr marL="514350" indent="-514350">
              <a:spcBef>
                <a:spcPts val="600"/>
              </a:spcBef>
              <a:spcAft>
                <a:spcPts val="600"/>
              </a:spcAft>
              <a:buFont typeface="Arial" panose="020B0604020202020204" pitchFamily="34" charset="0"/>
              <a:buChar char="•"/>
            </a:pPr>
            <a:r>
              <a:rPr lang="en-US" sz="4400" b="1" spc="300">
                <a:solidFill>
                  <a:srgbClr val="666666"/>
                </a:solidFill>
                <a:latin typeface="Times New Roman"/>
                <a:cs typeface="Times New Roman"/>
              </a:rPr>
              <a:t>US LTBI:</a:t>
            </a:r>
            <a:r>
              <a:rPr lang="en-US" sz="4400" spc="300">
                <a:solidFill>
                  <a:srgbClr val="666666"/>
                </a:solidFill>
                <a:latin typeface="Times New Roman"/>
                <a:cs typeface="Times New Roman"/>
              </a:rPr>
              <a:t> Up to 13 million</a:t>
            </a:r>
          </a:p>
          <a:p>
            <a:pPr marL="514350" indent="-514350">
              <a:spcBef>
                <a:spcPts val="600"/>
              </a:spcBef>
              <a:spcAft>
                <a:spcPts val="600"/>
              </a:spcAft>
              <a:buFont typeface="Arial" panose="020B0604020202020204" pitchFamily="34" charset="0"/>
              <a:buChar char="•"/>
            </a:pPr>
            <a:r>
              <a:rPr lang="en-US" sz="4400" b="1" spc="300">
                <a:solidFill>
                  <a:srgbClr val="666666"/>
                </a:solidFill>
                <a:latin typeface="Times New Roman"/>
                <a:cs typeface="Times New Roman"/>
              </a:rPr>
              <a:t>Progression to Active TB: </a:t>
            </a:r>
            <a:r>
              <a:rPr lang="en-US" sz="4400" spc="300">
                <a:solidFill>
                  <a:srgbClr val="666666"/>
                </a:solidFill>
                <a:latin typeface="Times New Roman"/>
                <a:cs typeface="Times New Roman"/>
              </a:rPr>
              <a:t>5-10% without treatment</a:t>
            </a:r>
          </a:p>
          <a:p>
            <a:pPr marL="514350" indent="-514350">
              <a:spcBef>
                <a:spcPts val="600"/>
              </a:spcBef>
              <a:spcAft>
                <a:spcPts val="600"/>
              </a:spcAft>
              <a:buFont typeface="Arial" panose="020B0604020202020204" pitchFamily="34" charset="0"/>
              <a:buChar char="•"/>
            </a:pPr>
            <a:r>
              <a:rPr lang="en-US" sz="4400" b="1" spc="300">
                <a:solidFill>
                  <a:srgbClr val="666666"/>
                </a:solidFill>
                <a:latin typeface="Times New Roman"/>
                <a:cs typeface="Times New Roman"/>
              </a:rPr>
              <a:t>MDR-TB Cases in US (2022): </a:t>
            </a:r>
          </a:p>
          <a:p>
            <a:pPr marL="971550" lvl="1" indent="-514350">
              <a:spcBef>
                <a:spcPts val="600"/>
              </a:spcBef>
              <a:spcAft>
                <a:spcPts val="600"/>
              </a:spcAft>
              <a:buFont typeface="Arial" panose="020B0604020202020204" pitchFamily="34" charset="0"/>
              <a:buChar char="•"/>
            </a:pPr>
            <a:r>
              <a:rPr lang="en-US" sz="4400" spc="300">
                <a:solidFill>
                  <a:srgbClr val="666666"/>
                </a:solidFill>
                <a:latin typeface="Times New Roman"/>
                <a:cs typeface="Times New Roman"/>
              </a:rPr>
              <a:t>11 U.S.-born</a:t>
            </a:r>
          </a:p>
          <a:p>
            <a:pPr marL="971550" lvl="1" indent="-514350">
              <a:spcBef>
                <a:spcPts val="600"/>
              </a:spcBef>
              <a:spcAft>
                <a:spcPts val="600"/>
              </a:spcAft>
              <a:buFont typeface="Arial" panose="020B0604020202020204" pitchFamily="34" charset="0"/>
              <a:buChar char="•"/>
            </a:pPr>
            <a:r>
              <a:rPr lang="en-US" sz="4400" spc="300">
                <a:solidFill>
                  <a:srgbClr val="666666"/>
                </a:solidFill>
                <a:latin typeface="Times New Roman"/>
                <a:cs typeface="Times New Roman"/>
              </a:rPr>
              <a:t>77 non-U.S.–born</a:t>
            </a:r>
          </a:p>
        </p:txBody>
      </p:sp>
    </p:spTree>
    <p:extLst>
      <p:ext uri="{BB962C8B-B14F-4D97-AF65-F5344CB8AC3E}">
        <p14:creationId xmlns:p14="http://schemas.microsoft.com/office/powerpoint/2010/main" val="211521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6D373-D712-AF54-A31A-5EDDABB8A2C2}"/>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D9C72F5D-D91B-1117-9913-DCBA081DAB94}"/>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56C0D92E-D3EE-BC91-0AC3-E8CAF96BF0BD}"/>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C82BD876-BEE1-894B-1530-82902A9818A9}"/>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61102F74-DBAF-6F40-7289-9119CE0E87A9}"/>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BA7E81F9-C697-9758-E420-BC0FAD96000D}"/>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904EC5A3-50C6-A32C-2FF5-B325A7C8CCD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2B0411FA-95D0-0765-D97B-425C3F6C169D}"/>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36AE968D-734F-8EB6-4527-1D2E28D2F332}"/>
              </a:ext>
            </a:extLst>
          </p:cNvPr>
          <p:cNvSpPr txBox="1"/>
          <p:nvPr/>
        </p:nvSpPr>
        <p:spPr>
          <a:xfrm>
            <a:off x="990600" y="450348"/>
            <a:ext cx="15963900"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California Data and Trends</a:t>
            </a:r>
          </a:p>
        </p:txBody>
      </p:sp>
      <p:pic>
        <p:nvPicPr>
          <p:cNvPr id="16" name="Picture 15">
            <a:extLst>
              <a:ext uri="{FF2B5EF4-FFF2-40B4-BE49-F238E27FC236}">
                <a16:creationId xmlns:a16="http://schemas.microsoft.com/office/drawing/2014/main" id="{ED49DBF8-C0E4-57AC-D6B8-ECCEC7FF8D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77029947-E162-0A4B-AC14-046F1297E99C}"/>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7D3AD9CE-18BB-444A-118C-96564F7C9044}"/>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7" name="TextBox 14">
            <a:extLst>
              <a:ext uri="{FF2B5EF4-FFF2-40B4-BE49-F238E27FC236}">
                <a16:creationId xmlns:a16="http://schemas.microsoft.com/office/drawing/2014/main" id="{6ACCEEE0-E653-965E-EF17-2E3D8A4FF8F5}"/>
              </a:ext>
            </a:extLst>
          </p:cNvPr>
          <p:cNvSpPr txBox="1"/>
          <p:nvPr/>
        </p:nvSpPr>
        <p:spPr>
          <a:xfrm>
            <a:off x="759782" y="2258800"/>
            <a:ext cx="10673483" cy="7540526"/>
          </a:xfrm>
          <a:prstGeom prst="rect">
            <a:avLst/>
          </a:prstGeom>
        </p:spPr>
        <p:txBody>
          <a:bodyPr wrap="square" lIns="0" tIns="0" rIns="0" bIns="0" rtlCol="0" anchor="t">
            <a:spAutoFit/>
          </a:bodyPr>
          <a:lstStyle/>
          <a:p>
            <a:pPr marL="514350" indent="-514350">
              <a:spcBef>
                <a:spcPts val="600"/>
              </a:spcBef>
              <a:spcAft>
                <a:spcPts val="600"/>
              </a:spcAft>
              <a:buFont typeface="Arial" panose="020B0604020202020204" pitchFamily="34" charset="0"/>
              <a:buChar char="•"/>
            </a:pPr>
            <a:r>
              <a:rPr lang="en-US" sz="4000" b="1" spc="300">
                <a:solidFill>
                  <a:srgbClr val="666666"/>
                </a:solidFill>
                <a:latin typeface="Times New Roman"/>
                <a:cs typeface="Times New Roman"/>
              </a:rPr>
              <a:t>TB cases in CA: </a:t>
            </a:r>
            <a:r>
              <a:rPr lang="en-US" sz="4000" spc="300">
                <a:solidFill>
                  <a:srgbClr val="666666"/>
                </a:solidFill>
                <a:latin typeface="Times New Roman"/>
                <a:cs typeface="Times New Roman"/>
              </a:rPr>
              <a:t>Increased by 15% in 2023, with a total increase of 24% since 2020</a:t>
            </a:r>
          </a:p>
          <a:p>
            <a:pPr marL="971550" lvl="1" indent="-514350">
              <a:spcBef>
                <a:spcPts val="600"/>
              </a:spcBef>
              <a:spcAft>
                <a:spcPts val="600"/>
              </a:spcAft>
              <a:buFont typeface="Arial" panose="020B0604020202020204" pitchFamily="34" charset="0"/>
              <a:buChar char="•"/>
            </a:pPr>
            <a:r>
              <a:rPr lang="en-US" sz="4000" spc="300">
                <a:solidFill>
                  <a:srgbClr val="666666"/>
                </a:solidFill>
                <a:latin typeface="Times New Roman"/>
                <a:cs typeface="Times New Roman"/>
              </a:rPr>
              <a:t>Mainly affects non-U.S. born (80% of cases).</a:t>
            </a:r>
          </a:p>
          <a:p>
            <a:pPr marL="971550" lvl="1" indent="-514350">
              <a:spcBef>
                <a:spcPts val="600"/>
              </a:spcBef>
              <a:spcAft>
                <a:spcPts val="600"/>
              </a:spcAft>
              <a:buFont typeface="Arial" panose="020B0604020202020204" pitchFamily="34" charset="0"/>
              <a:buChar char="•"/>
            </a:pPr>
            <a:r>
              <a:rPr lang="en-US" sz="4000" spc="300">
                <a:solidFill>
                  <a:srgbClr val="666666"/>
                </a:solidFill>
                <a:latin typeface="Times New Roman"/>
                <a:cs typeface="Times New Roman"/>
              </a:rPr>
              <a:t>Annual TB incidence (4.7/100k) nearly double national incidence (2.5)</a:t>
            </a:r>
          </a:p>
          <a:p>
            <a:pPr marL="514350" indent="-514350">
              <a:spcBef>
                <a:spcPts val="600"/>
              </a:spcBef>
              <a:spcAft>
                <a:spcPts val="600"/>
              </a:spcAft>
              <a:buFont typeface="Arial" panose="020B0604020202020204" pitchFamily="34" charset="0"/>
              <a:buChar char="•"/>
            </a:pPr>
            <a:r>
              <a:rPr lang="en-US" sz="4000" b="1" spc="300">
                <a:solidFill>
                  <a:srgbClr val="666666"/>
                </a:solidFill>
                <a:latin typeface="Times New Roman"/>
                <a:cs typeface="Times New Roman"/>
              </a:rPr>
              <a:t>TB mortality rate: </a:t>
            </a:r>
            <a:r>
              <a:rPr lang="en-US" sz="4000" spc="300">
                <a:solidFill>
                  <a:srgbClr val="666666"/>
                </a:solidFill>
                <a:latin typeface="Times New Roman"/>
                <a:cs typeface="Times New Roman"/>
              </a:rPr>
              <a:t>Increased from 8.4% in 2010 to 13% in 2020</a:t>
            </a:r>
          </a:p>
          <a:p>
            <a:pPr marL="971550" lvl="1" indent="-514350">
              <a:spcBef>
                <a:spcPts val="600"/>
              </a:spcBef>
              <a:spcAft>
                <a:spcPts val="600"/>
              </a:spcAft>
              <a:buFont typeface="Arial" panose="020B0604020202020204" pitchFamily="34" charset="0"/>
              <a:buChar char="•"/>
            </a:pPr>
            <a:r>
              <a:rPr lang="en-US" sz="4000" spc="300">
                <a:solidFill>
                  <a:srgbClr val="666666"/>
                </a:solidFill>
                <a:latin typeface="Times New Roman"/>
                <a:cs typeface="Times New Roman"/>
              </a:rPr>
              <a:t>Over 200 deaths/year</a:t>
            </a:r>
          </a:p>
          <a:p>
            <a:pPr marL="971550" lvl="1" indent="-514350">
              <a:spcBef>
                <a:spcPts val="600"/>
              </a:spcBef>
              <a:spcAft>
                <a:spcPts val="600"/>
              </a:spcAft>
              <a:buFont typeface="Arial" panose="020B0604020202020204" pitchFamily="34" charset="0"/>
              <a:buChar char="•"/>
            </a:pPr>
            <a:endParaRPr lang="en-US" sz="4000" spc="300">
              <a:solidFill>
                <a:srgbClr val="666666"/>
              </a:solidFill>
              <a:latin typeface="Times New Roman"/>
              <a:cs typeface="Times New Roman"/>
            </a:endParaRPr>
          </a:p>
        </p:txBody>
      </p:sp>
      <p:pic>
        <p:nvPicPr>
          <p:cNvPr id="1026" name="Picture 2" descr="Reported cases of active tuberculosis by year, 2019-2023">
            <a:extLst>
              <a:ext uri="{FF2B5EF4-FFF2-40B4-BE49-F238E27FC236}">
                <a16:creationId xmlns:a16="http://schemas.microsoft.com/office/drawing/2014/main" id="{C2AD9E8B-6062-387E-F2B3-4DF49B6CF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1511" y="2137436"/>
            <a:ext cx="4367787" cy="467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8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F8A6C-705C-6184-B8B8-0259D8B78B51}"/>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CB5A699D-8A75-F483-7AF8-F1BBADFE2A82}"/>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AF2236D7-25AA-AF65-5921-A8AE404C2A97}"/>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2D63922D-A00C-4C9B-AAC7-C72158E6C40B}"/>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E2F8AB2D-D75F-143A-84BC-66C4956840E7}"/>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08301139-6C22-8E68-504E-E6E98354F51F}"/>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EFCD81A5-6694-F2E5-C87C-7C83349E0FA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C240186A-931E-4521-D449-E987F20D30B4}"/>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AA40337D-490C-DE46-2119-055C75487E48}"/>
              </a:ext>
            </a:extLst>
          </p:cNvPr>
          <p:cNvSpPr txBox="1"/>
          <p:nvPr/>
        </p:nvSpPr>
        <p:spPr>
          <a:xfrm>
            <a:off x="1061056" y="538163"/>
            <a:ext cx="13447688" cy="679673"/>
          </a:xfrm>
          <a:prstGeom prst="rect">
            <a:avLst/>
          </a:prstGeom>
        </p:spPr>
        <p:txBody>
          <a:bodyPr wrap="square" lIns="0" tIns="0" rIns="0" bIns="0" rtlCol="0" anchor="t">
            <a:spAutoFit/>
          </a:bodyPr>
          <a:lstStyle/>
          <a:p>
            <a:pPr>
              <a:lnSpc>
                <a:spcPts val="5250"/>
              </a:lnSpc>
            </a:pPr>
            <a:r>
              <a:rPr lang="en-US" sz="5000" cap="all" spc="500">
                <a:solidFill>
                  <a:srgbClr val="002D73"/>
                </a:solidFill>
                <a:latin typeface="Times New Roman"/>
                <a:cs typeface="Times New Roman"/>
              </a:rPr>
              <a:t>Disparities</a:t>
            </a:r>
            <a:r>
              <a:rPr lang="en-US" sz="5000" cap="all" spc="500">
                <a:solidFill>
                  <a:srgbClr val="002D73"/>
                </a:solidFill>
                <a:latin typeface="Open Sans Extra Bold Bold"/>
              </a:rPr>
              <a:t> </a:t>
            </a:r>
          </a:p>
        </p:txBody>
      </p:sp>
      <p:pic>
        <p:nvPicPr>
          <p:cNvPr id="16" name="Picture 15">
            <a:extLst>
              <a:ext uri="{FF2B5EF4-FFF2-40B4-BE49-F238E27FC236}">
                <a16:creationId xmlns:a16="http://schemas.microsoft.com/office/drawing/2014/main" id="{53B2A050-829B-BF3D-7DB8-4AEFFDCA5E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FD47AF5D-22C0-CF84-59FB-9F6D04120350}"/>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418337EA-B1E2-E662-EB65-9B21D578A1DE}"/>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pic>
        <p:nvPicPr>
          <p:cNvPr id="2052" name="Picture 4">
            <a:extLst>
              <a:ext uri="{FF2B5EF4-FFF2-40B4-BE49-F238E27FC236}">
                <a16:creationId xmlns:a16="http://schemas.microsoft.com/office/drawing/2014/main" id="{82CAEE1C-CF1F-46ED-8CF8-A9CDBD31F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04" y="1854025"/>
            <a:ext cx="11431995" cy="668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6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C0F1D34-24B2-EB4C-5758-ECA4DF5377F2}"/>
              </a:ext>
            </a:extLst>
          </p:cNvPr>
          <p:cNvGraphicFramePr>
            <a:graphicFrameLocks/>
          </p:cNvGraphicFramePr>
          <p:nvPr>
            <p:extLst>
              <p:ext uri="{D42A27DB-BD31-4B8C-83A1-F6EECF244321}">
                <p14:modId xmlns:p14="http://schemas.microsoft.com/office/powerpoint/2010/main" val="1523360911"/>
              </p:ext>
            </p:extLst>
          </p:nvPr>
        </p:nvGraphicFramePr>
        <p:xfrm>
          <a:off x="800100" y="669471"/>
          <a:ext cx="15120257" cy="809897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2376C22D-B82D-01FE-95AB-78AFA69D6D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23144" y="8822526"/>
            <a:ext cx="2630964" cy="1401163"/>
          </a:xfrm>
          <a:prstGeom prst="rect">
            <a:avLst/>
          </a:prstGeom>
        </p:spPr>
      </p:pic>
    </p:spTree>
    <p:extLst>
      <p:ext uri="{BB962C8B-B14F-4D97-AF65-F5344CB8AC3E}">
        <p14:creationId xmlns:p14="http://schemas.microsoft.com/office/powerpoint/2010/main" val="325467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57EB-A909-8CC9-6AEA-5D39DD19FCA8}"/>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1DAC0D5-4C35-E57A-B4CB-664AA3E7E11C}"/>
              </a:ext>
            </a:extLst>
          </p:cNvPr>
          <p:cNvGrpSpPr/>
          <p:nvPr/>
        </p:nvGrpSpPr>
        <p:grpSpPr>
          <a:xfrm>
            <a:off x="0" y="0"/>
            <a:ext cx="541602" cy="10287000"/>
            <a:chOff x="0" y="0"/>
            <a:chExt cx="157867" cy="2998468"/>
          </a:xfrm>
        </p:grpSpPr>
        <p:sp>
          <p:nvSpPr>
            <p:cNvPr id="6" name="Freeform 6">
              <a:extLst>
                <a:ext uri="{FF2B5EF4-FFF2-40B4-BE49-F238E27FC236}">
                  <a16:creationId xmlns:a16="http://schemas.microsoft.com/office/drawing/2014/main" id="{83ADFA0F-258B-A33C-7615-AEB54994E9C2}"/>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002D73"/>
            </a:solidFill>
          </p:spPr>
          <p:txBody>
            <a:bodyPr/>
            <a:lstStyle/>
            <a:p>
              <a:endParaRPr lang="en-US"/>
            </a:p>
          </p:txBody>
        </p:sp>
      </p:grpSp>
      <p:grpSp>
        <p:nvGrpSpPr>
          <p:cNvPr id="8" name="Group 8">
            <a:extLst>
              <a:ext uri="{FF2B5EF4-FFF2-40B4-BE49-F238E27FC236}">
                <a16:creationId xmlns:a16="http://schemas.microsoft.com/office/drawing/2014/main" id="{6685A982-7AEF-46F1-D0AE-B9246BCCA17C}"/>
              </a:ext>
            </a:extLst>
          </p:cNvPr>
          <p:cNvGrpSpPr/>
          <p:nvPr/>
        </p:nvGrpSpPr>
        <p:grpSpPr>
          <a:xfrm>
            <a:off x="-1106775" y="9334500"/>
            <a:ext cx="15398360" cy="457200"/>
            <a:chOff x="0" y="0"/>
            <a:chExt cx="20531147" cy="609599"/>
          </a:xfrm>
        </p:grpSpPr>
        <p:sp>
          <p:nvSpPr>
            <p:cNvPr id="9" name="AutoShape 9">
              <a:extLst>
                <a:ext uri="{FF2B5EF4-FFF2-40B4-BE49-F238E27FC236}">
                  <a16:creationId xmlns:a16="http://schemas.microsoft.com/office/drawing/2014/main" id="{B8712B59-A178-0330-8EFB-642603092966}"/>
                </a:ext>
              </a:extLst>
            </p:cNvPr>
            <p:cNvSpPr/>
            <p:nvPr/>
          </p:nvSpPr>
          <p:spPr>
            <a:xfrm>
              <a:off x="0" y="203200"/>
              <a:ext cx="20226347" cy="0"/>
            </a:xfrm>
            <a:prstGeom prst="line">
              <a:avLst/>
            </a:prstGeom>
            <a:ln w="203200" cap="flat">
              <a:solidFill>
                <a:srgbClr val="8C189B"/>
              </a:solidFill>
              <a:prstDash val="solid"/>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7392A5C1-538A-1382-9420-CB2BE333C34C}"/>
                </a:ext>
              </a:extLst>
            </p:cNvPr>
            <p:cNvGrpSpPr/>
            <p:nvPr/>
          </p:nvGrpSpPr>
          <p:grpSpPr>
            <a:xfrm>
              <a:off x="19921547" y="0"/>
              <a:ext cx="609599" cy="609599"/>
              <a:chOff x="0" y="0"/>
              <a:chExt cx="812800" cy="812800"/>
            </a:xfrm>
          </p:grpSpPr>
          <p:sp>
            <p:nvSpPr>
              <p:cNvPr id="11" name="Freeform 11">
                <a:extLst>
                  <a:ext uri="{FF2B5EF4-FFF2-40B4-BE49-F238E27FC236}">
                    <a16:creationId xmlns:a16="http://schemas.microsoft.com/office/drawing/2014/main" id="{C7C36AB8-6BF1-FA2C-7B82-DF541074EA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C189B"/>
              </a:solidFill>
            </p:spPr>
            <p:txBody>
              <a:bodyPr/>
              <a:lstStyle/>
              <a:p>
                <a:endParaRPr lang="en-US"/>
              </a:p>
            </p:txBody>
          </p:sp>
          <p:sp>
            <p:nvSpPr>
              <p:cNvPr id="12" name="TextBox 12">
                <a:extLst>
                  <a:ext uri="{FF2B5EF4-FFF2-40B4-BE49-F238E27FC236}">
                    <a16:creationId xmlns:a16="http://schemas.microsoft.com/office/drawing/2014/main" id="{0EFF6B77-BE1A-FC57-AA2C-A8837906497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3" name="TextBox 13">
            <a:extLst>
              <a:ext uri="{FF2B5EF4-FFF2-40B4-BE49-F238E27FC236}">
                <a16:creationId xmlns:a16="http://schemas.microsoft.com/office/drawing/2014/main" id="{E0A23B9B-079F-64FD-904E-1308BAD86505}"/>
              </a:ext>
            </a:extLst>
          </p:cNvPr>
          <p:cNvSpPr txBox="1"/>
          <p:nvPr/>
        </p:nvSpPr>
        <p:spPr>
          <a:xfrm>
            <a:off x="1028700" y="1095375"/>
            <a:ext cx="15963900" cy="679673"/>
          </a:xfrm>
          <a:prstGeom prst="rect">
            <a:avLst/>
          </a:prstGeom>
        </p:spPr>
        <p:txBody>
          <a:bodyPr wrap="square" lIns="0" tIns="0" rIns="0" bIns="0" rtlCol="0" anchor="t">
            <a:spAutoFit/>
          </a:bodyPr>
          <a:lstStyle/>
          <a:p>
            <a:pPr>
              <a:lnSpc>
                <a:spcPts val="5250"/>
              </a:lnSpc>
            </a:pPr>
            <a:endParaRPr lang="en-US" sz="5000" cap="all" spc="500">
              <a:solidFill>
                <a:srgbClr val="002D73"/>
              </a:solidFill>
              <a:latin typeface="Times New Roman"/>
              <a:cs typeface="Times New Roman"/>
            </a:endParaRPr>
          </a:p>
        </p:txBody>
      </p:sp>
      <p:pic>
        <p:nvPicPr>
          <p:cNvPr id="16" name="Picture 15">
            <a:extLst>
              <a:ext uri="{FF2B5EF4-FFF2-40B4-BE49-F238E27FC236}">
                <a16:creationId xmlns:a16="http://schemas.microsoft.com/office/drawing/2014/main" id="{EC5AA981-F67D-7686-56EE-8ADFEAB68C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08744" y="8312337"/>
            <a:ext cx="3545364" cy="1888142"/>
          </a:xfrm>
          <a:prstGeom prst="rect">
            <a:avLst/>
          </a:prstGeom>
        </p:spPr>
      </p:pic>
      <p:grpSp>
        <p:nvGrpSpPr>
          <p:cNvPr id="3" name="Group 3">
            <a:extLst>
              <a:ext uri="{FF2B5EF4-FFF2-40B4-BE49-F238E27FC236}">
                <a16:creationId xmlns:a16="http://schemas.microsoft.com/office/drawing/2014/main" id="{3CF34F50-6181-DF1C-7694-BC78C263B5D2}"/>
              </a:ext>
            </a:extLst>
          </p:cNvPr>
          <p:cNvGrpSpPr/>
          <p:nvPr/>
        </p:nvGrpSpPr>
        <p:grpSpPr>
          <a:xfrm rot="2700000">
            <a:off x="12853259" y="7552924"/>
            <a:ext cx="6856334" cy="6856334"/>
            <a:chOff x="0" y="0"/>
            <a:chExt cx="1913890" cy="1913890"/>
          </a:xfrm>
        </p:grpSpPr>
        <p:sp>
          <p:nvSpPr>
            <p:cNvPr id="4" name="Freeform 4">
              <a:extLst>
                <a:ext uri="{FF2B5EF4-FFF2-40B4-BE49-F238E27FC236}">
                  <a16:creationId xmlns:a16="http://schemas.microsoft.com/office/drawing/2014/main" id="{517C1882-DAF7-58D3-C2DA-75E88A0C5D1A}"/>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4D600"/>
            </a:solidFill>
          </p:spPr>
          <p:txBody>
            <a:bodyPr/>
            <a:lstStyle/>
            <a:p>
              <a:endParaRPr lang="en-US"/>
            </a:p>
          </p:txBody>
        </p:sp>
      </p:grpSp>
      <p:sp>
        <p:nvSpPr>
          <p:cNvPr id="14" name="Text Placeholder 13">
            <a:extLst>
              <a:ext uri="{FF2B5EF4-FFF2-40B4-BE49-F238E27FC236}">
                <a16:creationId xmlns:a16="http://schemas.microsoft.com/office/drawing/2014/main" id="{09B644D1-6C89-8B55-540F-5DBE1BE1961C}"/>
              </a:ext>
            </a:extLst>
          </p:cNvPr>
          <p:cNvSpPr>
            <a:spLocks noGrp="1"/>
          </p:cNvSpPr>
          <p:nvPr>
            <p:ph type="body" idx="1"/>
          </p:nvPr>
        </p:nvSpPr>
        <p:spPr>
          <a:xfrm>
            <a:off x="722312" y="2906713"/>
            <a:ext cx="14670087" cy="1500187"/>
          </a:xfrm>
        </p:spPr>
        <p:txBody>
          <a:bodyPr>
            <a:noAutofit/>
          </a:bodyPr>
          <a:lstStyle/>
          <a:p>
            <a:r>
              <a:rPr lang="en-US" sz="4800" b="1">
                <a:latin typeface="Times New Roman"/>
                <a:cs typeface="Times New Roman"/>
              </a:rPr>
              <a:t>EVOLVING LANDSCAPE OF TB MANAGEMENT</a:t>
            </a:r>
            <a:endParaRPr lang="en-US"/>
          </a:p>
        </p:txBody>
      </p:sp>
    </p:spTree>
    <p:extLst>
      <p:ext uri="{BB962C8B-B14F-4D97-AF65-F5344CB8AC3E}">
        <p14:creationId xmlns:p14="http://schemas.microsoft.com/office/powerpoint/2010/main" val="1077949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81DF272B52ED4DB860FB7BA30F2C1D" ma:contentTypeVersion="3" ma:contentTypeDescription="Create a new document." ma:contentTypeScope="" ma:versionID="41b645671a02adb381c1262d367668c4">
  <xsd:schema xmlns:xsd="http://www.w3.org/2001/XMLSchema" xmlns:xs="http://www.w3.org/2001/XMLSchema" xmlns:p="http://schemas.microsoft.com/office/2006/metadata/properties" xmlns:ns2="82977841-437f-4189-9ec3-53032e248c2b" targetNamespace="http://schemas.microsoft.com/office/2006/metadata/properties" ma:root="true" ma:fieldsID="c4b244a484f8671d68296e5c391eadf8" ns2:_="">
    <xsd:import namespace="82977841-437f-4189-9ec3-53032e248c2b"/>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77841-437f-4189-9ec3-53032e248c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84B73E-EB55-465C-A746-AF8FF78F5CB8}">
  <ds:schemaRefs>
    <ds:schemaRef ds:uri="http://schemas.microsoft.com/sharepoint/v3/contenttype/forms"/>
  </ds:schemaRefs>
</ds:datastoreItem>
</file>

<file path=customXml/itemProps2.xml><?xml version="1.0" encoding="utf-8"?>
<ds:datastoreItem xmlns:ds="http://schemas.openxmlformats.org/officeDocument/2006/customXml" ds:itemID="{93E07C57-AF34-482F-8B29-7562DC719650}">
  <ds:schemaRefs>
    <ds:schemaRef ds:uri="82977841-437f-4189-9ec3-53032e248c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9C4FB8-C856-41D1-A361-00F4DDB90816}">
  <ds:schemaRefs>
    <ds:schemaRef ds:uri="82977841-437f-4189-9ec3-53032e248c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3714</Words>
  <Application>Microsoft Office PowerPoint</Application>
  <PresentationFormat>Custom</PresentationFormat>
  <Paragraphs>443</Paragraphs>
  <Slides>49</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Open Sans Extra Bold Bold</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lpstr>Reminders: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PRESENTATION_TEMPLATE_1</dc:title>
  <dc:creator>Nagata, Monica</dc:creator>
  <cp:lastModifiedBy>Barbara Cole</cp:lastModifiedBy>
  <cp:revision>2</cp:revision>
  <dcterms:created xsi:type="dcterms:W3CDTF">2006-08-16T00:00:00Z</dcterms:created>
  <dcterms:modified xsi:type="dcterms:W3CDTF">2024-04-05T14:15:28Z</dcterms:modified>
  <dc:identifier>DAFLG2YBMGE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0x0101002D81DF272B52ED4DB860FB7BA30F2C1D</vt:lpwstr>
  </property>
</Properties>
</file>